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Syne"/>
      <p:regular r:id="rId18"/>
    </p:embeddedFont>
    <p:embeddedFont>
      <p:font typeface="Syne"/>
      <p:regular r:id="rId19"/>
    </p:embeddedFont>
    <p:embeddedFont>
      <p:font typeface="Arimo"/>
      <p:regular r:id="rId20"/>
    </p:embeddedFont>
    <p:embeddedFont>
      <p:font typeface="Arimo"/>
      <p:regular r:id="rId21"/>
    </p:embeddedFont>
    <p:embeddedFont>
      <p:font typeface="Arimo"/>
      <p:regular r:id="rId22"/>
    </p:embeddedFont>
    <p:embeddedFont>
      <p:font typeface="Arimo"/>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2-1.png>
</file>

<file path=ppt/media/image-3-1.png>
</file>

<file path=ppt/media/image-4-1.png>
</file>

<file path=ppt/media/image-5-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capstone project has demonstrated the power of analytics in predicting customer churn in the telecom industry.
• We've developed a Gradio app that can check whether a customer is likely to churn or not, based on key customer data.
• This app puts our analytical work into practice and makes our churn prediction model accessible to the wider team.
• By proactively identifying at-risk customers, we can take steps to address their needs before they decide to leave, which is critical for the long-term success of the business.
• This project shows how analytics can drive real business impact in the area of churn prevention.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features we'll be using to predict telecom churn are critical to understand.
These features provide insights into customer behavior and characteristics that can help us identify who is at risk of churning.
Let's dive into each of the key features we'll be analyzing and how they relate to customer churn.
Understanding these features will allow us to build an accurate predictive model to identify customers likely to leave the service.
Knowing the most impactful features will guide our data preparation and model development efforts.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2238" y="1441847"/>
            <a:ext cx="7619524" cy="2651403"/>
          </a:xfrm>
          <a:prstGeom prst="rect">
            <a:avLst/>
          </a:prstGeom>
          <a:noFill/>
          <a:ln/>
        </p:spPr>
        <p:txBody>
          <a:bodyPr wrap="square" lIns="0" tIns="0" rIns="0" bIns="0" rtlCol="0" anchor="t"/>
          <a:lstStyle/>
          <a:p>
            <a:pPr indent="0" marL="0">
              <a:lnSpc>
                <a:spcPts val="6950"/>
              </a:lnSpc>
              <a:buNone/>
            </a:pPr>
            <a:r>
              <a:rPr lang="en-US" sz="5550" b="1" dirty="0">
                <a:solidFill>
                  <a:srgbClr val="FFFFFF"/>
                </a:solidFill>
                <a:latin typeface="Syne Bold" pitchFamily="34" charset="0"/>
                <a:ea typeface="Syne Bold" pitchFamily="34" charset="-122"/>
                <a:cs typeface="Syne Bold" pitchFamily="34" charset="-120"/>
              </a:rPr>
              <a:t>Telecom Churn Analysis: Predicting Customer Attrition</a:t>
            </a:r>
            <a:endParaRPr lang="en-US" sz="5550" dirty="0"/>
          </a:p>
        </p:txBody>
      </p:sp>
      <p:sp>
        <p:nvSpPr>
          <p:cNvPr id="4" name="Text 1"/>
          <p:cNvSpPr/>
          <p:nvPr/>
        </p:nvSpPr>
        <p:spPr>
          <a:xfrm>
            <a:off x="762238" y="4419838"/>
            <a:ext cx="7619524" cy="1741884"/>
          </a:xfrm>
          <a:prstGeom prst="rect">
            <a:avLst/>
          </a:prstGeom>
          <a:noFill/>
          <a:ln/>
        </p:spPr>
        <p:txBody>
          <a:bodyPr wrap="square" lIns="0" tIns="0" rIns="0" bIns="0" rtlCol="0" anchor="t"/>
          <a:lstStyle/>
          <a:p>
            <a:pPr indent="0" marL="0">
              <a:lnSpc>
                <a:spcPts val="2700"/>
              </a:lnSpc>
              <a:buNone/>
            </a:pPr>
            <a:r>
              <a:rPr lang="en-US" sz="1700" dirty="0">
                <a:solidFill>
                  <a:srgbClr val="D9E1FF"/>
                </a:solidFill>
                <a:latin typeface="Arimo" pitchFamily="34" charset="0"/>
                <a:ea typeface="Arimo" pitchFamily="34" charset="-122"/>
                <a:cs typeface="Arimo" pitchFamily="34" charset="-120"/>
              </a:rPr>
              <a:t>In the highly competitive telecom industry, understanding and predicting customer churn is crucial for maintaining a robust subscriber base and ensuring long-term profitability. This capstone project leverages advanced statistical models to uncover the key drivers of customer attrition and equip telecom providers with actionable insights.</a:t>
            </a:r>
            <a:endParaRPr lang="en-US" sz="1700" dirty="0"/>
          </a:p>
        </p:txBody>
      </p:sp>
      <p:sp>
        <p:nvSpPr>
          <p:cNvPr id="5" name="Shape 2"/>
          <p:cNvSpPr/>
          <p:nvPr/>
        </p:nvSpPr>
        <p:spPr>
          <a:xfrm>
            <a:off x="762238" y="6422946"/>
            <a:ext cx="348377" cy="348377"/>
          </a:xfrm>
          <a:prstGeom prst="roundRect">
            <a:avLst>
              <a:gd name="adj" fmla="val 2624480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69858" y="6430566"/>
            <a:ext cx="333137" cy="333137"/>
          </a:xfrm>
          <a:prstGeom prst="rect">
            <a:avLst/>
          </a:prstGeom>
        </p:spPr>
      </p:pic>
      <p:sp>
        <p:nvSpPr>
          <p:cNvPr id="7" name="Text 3"/>
          <p:cNvSpPr/>
          <p:nvPr/>
        </p:nvSpPr>
        <p:spPr>
          <a:xfrm>
            <a:off x="1219438" y="6406634"/>
            <a:ext cx="1169551" cy="381000"/>
          </a:xfrm>
          <a:prstGeom prst="rect">
            <a:avLst/>
          </a:prstGeom>
          <a:noFill/>
          <a:ln/>
        </p:spPr>
        <p:txBody>
          <a:bodyPr wrap="none" lIns="0" tIns="0" rIns="0" bIns="0" rtlCol="0" anchor="t"/>
          <a:lstStyle/>
          <a:p>
            <a:pPr algn="l" indent="0" marL="0">
              <a:lnSpc>
                <a:spcPts val="3000"/>
              </a:lnSpc>
              <a:buNone/>
            </a:pPr>
            <a:r>
              <a:rPr lang="en-US" sz="2100" b="1" dirty="0">
                <a:solidFill>
                  <a:srgbClr val="D9E1FF"/>
                </a:solidFill>
                <a:latin typeface="Arimo Bold" pitchFamily="34" charset="0"/>
                <a:ea typeface="Arimo Bold" pitchFamily="34" charset="-122"/>
                <a:cs typeface="Arimo Bold" pitchFamily="34" charset="-120"/>
              </a:rPr>
              <a:t>by Alfred</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1984" y="498157"/>
            <a:ext cx="10478929" cy="531138"/>
          </a:xfrm>
          <a:prstGeom prst="rect">
            <a:avLst/>
          </a:prstGeom>
          <a:noFill/>
          <a:ln/>
        </p:spPr>
        <p:txBody>
          <a:bodyPr wrap="none" lIns="0" tIns="0" rIns="0" bIns="0" rtlCol="0" anchor="t"/>
          <a:lstStyle/>
          <a:p>
            <a:pPr indent="0" marL="0">
              <a:lnSpc>
                <a:spcPts val="4150"/>
              </a:lnSpc>
              <a:buNone/>
            </a:pPr>
            <a:r>
              <a:rPr lang="en-US" sz="3300" b="1" dirty="0">
                <a:solidFill>
                  <a:srgbClr val="FFFFFF"/>
                </a:solidFill>
                <a:latin typeface="Syne Bold" pitchFamily="34" charset="0"/>
                <a:ea typeface="Syne Bold" pitchFamily="34" charset="-122"/>
                <a:cs typeface="Syne Bold" pitchFamily="34" charset="-120"/>
              </a:rPr>
              <a:t>Comparative Analysis of Model Performance</a:t>
            </a:r>
            <a:endParaRPr lang="en-US" sz="3300" dirty="0"/>
          </a:p>
        </p:txBody>
      </p:sp>
      <p:sp>
        <p:nvSpPr>
          <p:cNvPr id="3" name="Text 1"/>
          <p:cNvSpPr/>
          <p:nvPr/>
        </p:nvSpPr>
        <p:spPr>
          <a:xfrm>
            <a:off x="631984" y="1480542"/>
            <a:ext cx="2124313" cy="265509"/>
          </a:xfrm>
          <a:prstGeom prst="rect">
            <a:avLst/>
          </a:prstGeom>
          <a:noFill/>
          <a:ln/>
        </p:spPr>
        <p:txBody>
          <a:bodyPr wrap="none" lIns="0" tIns="0" rIns="0" bIns="0" rtlCol="0" anchor="t"/>
          <a:lstStyle/>
          <a:p>
            <a:pPr indent="0" marL="0">
              <a:lnSpc>
                <a:spcPts val="2050"/>
              </a:lnSpc>
              <a:buNone/>
            </a:pPr>
            <a:r>
              <a:rPr lang="en-US" sz="1650" b="1" dirty="0">
                <a:solidFill>
                  <a:srgbClr val="FFFFFF"/>
                </a:solidFill>
                <a:latin typeface="Syne Bold" pitchFamily="34" charset="0"/>
                <a:ea typeface="Syne Bold" pitchFamily="34" charset="-122"/>
                <a:cs typeface="Syne Bold" pitchFamily="34" charset="-120"/>
              </a:rPr>
              <a:t>Accuracy</a:t>
            </a:r>
            <a:endParaRPr lang="en-US" sz="1650" dirty="0"/>
          </a:p>
        </p:txBody>
      </p:sp>
      <p:sp>
        <p:nvSpPr>
          <p:cNvPr id="4" name="Text 2"/>
          <p:cNvSpPr/>
          <p:nvPr/>
        </p:nvSpPr>
        <p:spPr>
          <a:xfrm>
            <a:off x="631984" y="1926550"/>
            <a:ext cx="3058120"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Accuracy=TP+TN/FP+FN+TP+TN</a:t>
            </a:r>
            <a:endParaRPr lang="en-US" sz="1400" dirty="0"/>
          </a:p>
        </p:txBody>
      </p:sp>
      <p:sp>
        <p:nvSpPr>
          <p:cNvPr id="5" name="Text 3"/>
          <p:cNvSpPr/>
          <p:nvPr/>
        </p:nvSpPr>
        <p:spPr>
          <a:xfrm>
            <a:off x="631984" y="2377916"/>
            <a:ext cx="3058120"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​Accuracy=0.83, 0.86, 0.85</a:t>
            </a:r>
            <a:endParaRPr lang="en-US" sz="1400" dirty="0"/>
          </a:p>
        </p:txBody>
      </p:sp>
      <p:sp>
        <p:nvSpPr>
          <p:cNvPr id="6" name="Text 4"/>
          <p:cNvSpPr/>
          <p:nvPr/>
        </p:nvSpPr>
        <p:spPr>
          <a:xfrm>
            <a:off x="4138255" y="1480542"/>
            <a:ext cx="2365177" cy="265509"/>
          </a:xfrm>
          <a:prstGeom prst="rect">
            <a:avLst/>
          </a:prstGeom>
          <a:noFill/>
          <a:ln/>
        </p:spPr>
        <p:txBody>
          <a:bodyPr wrap="none" lIns="0" tIns="0" rIns="0" bIns="0" rtlCol="0" anchor="t"/>
          <a:lstStyle/>
          <a:p>
            <a:pPr indent="0" marL="0">
              <a:lnSpc>
                <a:spcPts val="2050"/>
              </a:lnSpc>
              <a:buNone/>
            </a:pPr>
            <a:r>
              <a:rPr lang="en-US" sz="1650" b="1" dirty="0">
                <a:solidFill>
                  <a:srgbClr val="FFFFFF"/>
                </a:solidFill>
                <a:latin typeface="Syne Bold" pitchFamily="34" charset="0"/>
                <a:ea typeface="Syne Bold" pitchFamily="34" charset="-122"/>
                <a:cs typeface="Syne Bold" pitchFamily="34" charset="-120"/>
              </a:rPr>
              <a:t>Precision and Recall</a:t>
            </a:r>
            <a:endParaRPr lang="en-US" sz="1650" dirty="0"/>
          </a:p>
        </p:txBody>
      </p:sp>
      <p:sp>
        <p:nvSpPr>
          <p:cNvPr id="7" name="Text 5"/>
          <p:cNvSpPr/>
          <p:nvPr/>
        </p:nvSpPr>
        <p:spPr>
          <a:xfrm>
            <a:off x="4138255" y="1926550"/>
            <a:ext cx="3631049"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Precision=TP+FPTP​</a:t>
            </a:r>
            <a:endParaRPr lang="en-US" sz="1400" dirty="0"/>
          </a:p>
        </p:txBody>
      </p:sp>
      <p:sp>
        <p:nvSpPr>
          <p:cNvPr id="8" name="Text 6"/>
          <p:cNvSpPr/>
          <p:nvPr/>
        </p:nvSpPr>
        <p:spPr>
          <a:xfrm>
            <a:off x="4138255" y="2377916"/>
            <a:ext cx="3631049"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Recall=TP+FNTP​</a:t>
            </a:r>
            <a:endParaRPr lang="en-US" sz="1400" dirty="0"/>
          </a:p>
        </p:txBody>
      </p:sp>
      <p:sp>
        <p:nvSpPr>
          <p:cNvPr id="9" name="Text 7"/>
          <p:cNvSpPr/>
          <p:nvPr/>
        </p:nvSpPr>
        <p:spPr>
          <a:xfrm>
            <a:off x="4138255" y="2829282"/>
            <a:ext cx="3631049"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Precision=0.85</a:t>
            </a:r>
            <a:endParaRPr lang="en-US" sz="1400" dirty="0"/>
          </a:p>
        </p:txBody>
      </p:sp>
      <p:sp>
        <p:nvSpPr>
          <p:cNvPr id="10" name="Text 8"/>
          <p:cNvSpPr/>
          <p:nvPr/>
        </p:nvSpPr>
        <p:spPr>
          <a:xfrm>
            <a:off x="4138255" y="3280648"/>
            <a:ext cx="3631049"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Recall=0.83</a:t>
            </a:r>
            <a:endParaRPr lang="en-US" sz="1400" dirty="0"/>
          </a:p>
        </p:txBody>
      </p:sp>
      <p:sp>
        <p:nvSpPr>
          <p:cNvPr id="11" name="Text 9"/>
          <p:cNvSpPr/>
          <p:nvPr/>
        </p:nvSpPr>
        <p:spPr>
          <a:xfrm>
            <a:off x="8217456" y="1480542"/>
            <a:ext cx="2124313" cy="265509"/>
          </a:xfrm>
          <a:prstGeom prst="rect">
            <a:avLst/>
          </a:prstGeom>
          <a:noFill/>
          <a:ln/>
        </p:spPr>
        <p:txBody>
          <a:bodyPr wrap="none" lIns="0" tIns="0" rIns="0" bIns="0" rtlCol="0" anchor="t"/>
          <a:lstStyle/>
          <a:p>
            <a:pPr indent="0" marL="0">
              <a:lnSpc>
                <a:spcPts val="2050"/>
              </a:lnSpc>
              <a:buNone/>
            </a:pPr>
            <a:r>
              <a:rPr lang="en-US" sz="1650" b="1" dirty="0">
                <a:solidFill>
                  <a:srgbClr val="FFFFFF"/>
                </a:solidFill>
                <a:latin typeface="Syne Bold" pitchFamily="34" charset="0"/>
                <a:ea typeface="Syne Bold" pitchFamily="34" charset="-122"/>
                <a:cs typeface="Syne Bold" pitchFamily="34" charset="-120"/>
              </a:rPr>
              <a:t>AUC-ROC</a:t>
            </a:r>
            <a:endParaRPr lang="en-US" sz="1650" dirty="0"/>
          </a:p>
        </p:txBody>
      </p:sp>
      <p:sp>
        <p:nvSpPr>
          <p:cNvPr id="12" name="Text 10"/>
          <p:cNvSpPr/>
          <p:nvPr/>
        </p:nvSpPr>
        <p:spPr>
          <a:xfrm>
            <a:off x="8217456" y="1926550"/>
            <a:ext cx="5795962" cy="577929"/>
          </a:xfrm>
          <a:prstGeom prst="rect">
            <a:avLst/>
          </a:prstGeom>
          <a:noFill/>
          <a:ln/>
        </p:spPr>
        <p:txBody>
          <a:bodyPr wrap="squar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Trade-off between the true positive rate (recall) and the false positive rate (1-specificity) at various threshold settings.</a:t>
            </a:r>
            <a:endParaRPr lang="en-US" sz="1400" dirty="0"/>
          </a:p>
        </p:txBody>
      </p:sp>
      <p:sp>
        <p:nvSpPr>
          <p:cNvPr id="13" name="Text 11"/>
          <p:cNvSpPr/>
          <p:nvPr/>
        </p:nvSpPr>
        <p:spPr>
          <a:xfrm>
            <a:off x="8217456" y="2666881"/>
            <a:ext cx="5795962"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AUC-ROC Score=0.92, 0.93, 0.94</a:t>
            </a:r>
            <a:endParaRPr lang="en-US" sz="1400" dirty="0"/>
          </a:p>
        </p:txBody>
      </p:sp>
      <p:sp>
        <p:nvSpPr>
          <p:cNvPr id="14" name="Text 12"/>
          <p:cNvSpPr/>
          <p:nvPr/>
        </p:nvSpPr>
        <p:spPr>
          <a:xfrm>
            <a:off x="5190768" y="4002762"/>
            <a:ext cx="4248745" cy="531138"/>
          </a:xfrm>
          <a:prstGeom prst="rect">
            <a:avLst/>
          </a:prstGeom>
          <a:noFill/>
          <a:ln/>
        </p:spPr>
        <p:txBody>
          <a:bodyPr wrap="none" lIns="0" tIns="0" rIns="0" bIns="0" rtlCol="0" anchor="t"/>
          <a:lstStyle/>
          <a:p>
            <a:pPr algn="ctr" indent="0" marL="0">
              <a:lnSpc>
                <a:spcPts val="4150"/>
              </a:lnSpc>
              <a:buNone/>
            </a:pPr>
            <a:r>
              <a:rPr lang="en-US" sz="3300" b="1" dirty="0">
                <a:solidFill>
                  <a:srgbClr val="FFFFFF"/>
                </a:solidFill>
                <a:latin typeface="Syne Bold" pitchFamily="34" charset="0"/>
                <a:ea typeface="Syne Bold" pitchFamily="34" charset="-122"/>
                <a:cs typeface="Syne Bold" pitchFamily="34" charset="-120"/>
              </a:rPr>
              <a:t>Key Finding</a:t>
            </a:r>
            <a:endParaRPr lang="en-US" sz="3300" dirty="0"/>
          </a:p>
        </p:txBody>
      </p:sp>
      <p:sp>
        <p:nvSpPr>
          <p:cNvPr id="15" name="Shape 13"/>
          <p:cNvSpPr/>
          <p:nvPr/>
        </p:nvSpPr>
        <p:spPr>
          <a:xfrm>
            <a:off x="631984" y="5007769"/>
            <a:ext cx="406241" cy="406241"/>
          </a:xfrm>
          <a:prstGeom prst="roundRect">
            <a:avLst>
              <a:gd name="adj" fmla="val 6667"/>
            </a:avLst>
          </a:prstGeom>
          <a:solidFill>
            <a:srgbClr val="2B2952"/>
          </a:solidFill>
          <a:ln/>
        </p:spPr>
      </p:sp>
      <p:sp>
        <p:nvSpPr>
          <p:cNvPr id="16" name="Text 14"/>
          <p:cNvSpPr/>
          <p:nvPr/>
        </p:nvSpPr>
        <p:spPr>
          <a:xfrm>
            <a:off x="785336" y="5083373"/>
            <a:ext cx="99417" cy="254913"/>
          </a:xfrm>
          <a:prstGeom prst="rect">
            <a:avLst/>
          </a:prstGeom>
          <a:noFill/>
          <a:ln/>
        </p:spPr>
        <p:txBody>
          <a:bodyPr wrap="none" lIns="0" tIns="0" rIns="0" bIns="0" rtlCol="0" anchor="t"/>
          <a:lstStyle/>
          <a:p>
            <a:pPr algn="ctr" indent="0" marL="0">
              <a:lnSpc>
                <a:spcPts val="2000"/>
              </a:lnSpc>
              <a:buNone/>
            </a:pPr>
            <a:r>
              <a:rPr lang="en-US" sz="2000" b="1" dirty="0">
                <a:solidFill>
                  <a:srgbClr val="D9E1FF"/>
                </a:solidFill>
                <a:latin typeface="Syne Bold" pitchFamily="34" charset="0"/>
                <a:ea typeface="Syne Bold" pitchFamily="34" charset="-122"/>
                <a:cs typeface="Syne Bold" pitchFamily="34" charset="-120"/>
              </a:rPr>
              <a:t>1</a:t>
            </a:r>
            <a:endParaRPr lang="en-US" sz="2000" dirty="0"/>
          </a:p>
        </p:txBody>
      </p:sp>
      <p:sp>
        <p:nvSpPr>
          <p:cNvPr id="17" name="Text 15"/>
          <p:cNvSpPr/>
          <p:nvPr/>
        </p:nvSpPr>
        <p:spPr>
          <a:xfrm>
            <a:off x="1218724" y="5007769"/>
            <a:ext cx="3748445" cy="531138"/>
          </a:xfrm>
          <a:prstGeom prst="rect">
            <a:avLst/>
          </a:prstGeom>
          <a:noFill/>
          <a:ln/>
        </p:spPr>
        <p:txBody>
          <a:bodyPr wrap="none" lIns="0" tIns="0" rIns="0" bIns="0" rtlCol="0" anchor="t"/>
          <a:lstStyle/>
          <a:p>
            <a:pPr indent="0" marL="0">
              <a:lnSpc>
                <a:spcPts val="4150"/>
              </a:lnSpc>
              <a:buNone/>
            </a:pPr>
            <a:r>
              <a:rPr lang="en-US" sz="3300" b="1" u="sng" dirty="0">
                <a:solidFill>
                  <a:srgbClr val="D9E1FF"/>
                </a:solidFill>
                <a:latin typeface="Syne Bold" pitchFamily="34" charset="0"/>
                <a:ea typeface="Syne Bold" pitchFamily="34" charset="-122"/>
                <a:cs typeface="Syne Bold" pitchFamily="34" charset="-120"/>
              </a:rPr>
              <a:t>Tenure</a:t>
            </a:r>
            <a:endParaRPr lang="en-US" sz="3300" dirty="0"/>
          </a:p>
        </p:txBody>
      </p:sp>
      <p:sp>
        <p:nvSpPr>
          <p:cNvPr id="18" name="Text 16"/>
          <p:cNvSpPr/>
          <p:nvPr/>
        </p:nvSpPr>
        <p:spPr>
          <a:xfrm>
            <a:off x="1218724" y="5647134"/>
            <a:ext cx="3748445" cy="1733788"/>
          </a:xfrm>
          <a:prstGeom prst="rect">
            <a:avLst/>
          </a:prstGeom>
          <a:noFill/>
          <a:ln/>
        </p:spPr>
        <p:txBody>
          <a:bodyPr wrap="squar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The negative correlation between tenure and churn highlights the value of customer loyalty. Investing in retention strategies, such as personalized offers and excellent customer service, can yield substantial long-term benefits.</a:t>
            </a:r>
            <a:endParaRPr lang="en-US" sz="1400" dirty="0"/>
          </a:p>
        </p:txBody>
      </p:sp>
      <p:sp>
        <p:nvSpPr>
          <p:cNvPr id="19" name="Shape 17"/>
          <p:cNvSpPr/>
          <p:nvPr/>
        </p:nvSpPr>
        <p:spPr>
          <a:xfrm>
            <a:off x="5147667" y="5007769"/>
            <a:ext cx="406241" cy="406241"/>
          </a:xfrm>
          <a:prstGeom prst="roundRect">
            <a:avLst>
              <a:gd name="adj" fmla="val 6667"/>
            </a:avLst>
          </a:prstGeom>
          <a:solidFill>
            <a:srgbClr val="2B2952"/>
          </a:solidFill>
          <a:ln/>
        </p:spPr>
      </p:sp>
      <p:sp>
        <p:nvSpPr>
          <p:cNvPr id="20" name="Text 18"/>
          <p:cNvSpPr/>
          <p:nvPr/>
        </p:nvSpPr>
        <p:spPr>
          <a:xfrm>
            <a:off x="5271254" y="5083373"/>
            <a:ext cx="159068" cy="254913"/>
          </a:xfrm>
          <a:prstGeom prst="rect">
            <a:avLst/>
          </a:prstGeom>
          <a:noFill/>
          <a:ln/>
        </p:spPr>
        <p:txBody>
          <a:bodyPr wrap="none" lIns="0" tIns="0" rIns="0" bIns="0" rtlCol="0" anchor="t"/>
          <a:lstStyle/>
          <a:p>
            <a:pPr algn="ctr" indent="0" marL="0">
              <a:lnSpc>
                <a:spcPts val="2000"/>
              </a:lnSpc>
              <a:buNone/>
            </a:pPr>
            <a:r>
              <a:rPr lang="en-US" sz="2000" b="1" dirty="0">
                <a:solidFill>
                  <a:srgbClr val="D9E1FF"/>
                </a:solidFill>
                <a:latin typeface="Syne Bold" pitchFamily="34" charset="0"/>
                <a:ea typeface="Syne Bold" pitchFamily="34" charset="-122"/>
                <a:cs typeface="Syne Bold" pitchFamily="34" charset="-120"/>
              </a:rPr>
              <a:t>2</a:t>
            </a:r>
            <a:endParaRPr lang="en-US" sz="2000" dirty="0"/>
          </a:p>
        </p:txBody>
      </p:sp>
      <p:sp>
        <p:nvSpPr>
          <p:cNvPr id="21" name="Text 19"/>
          <p:cNvSpPr/>
          <p:nvPr/>
        </p:nvSpPr>
        <p:spPr>
          <a:xfrm>
            <a:off x="5734407" y="5007769"/>
            <a:ext cx="3748445" cy="1062276"/>
          </a:xfrm>
          <a:prstGeom prst="rect">
            <a:avLst/>
          </a:prstGeom>
          <a:noFill/>
          <a:ln/>
        </p:spPr>
        <p:txBody>
          <a:bodyPr wrap="square" lIns="0" tIns="0" rIns="0" bIns="0" rtlCol="0" anchor="t"/>
          <a:lstStyle/>
          <a:p>
            <a:pPr indent="0" marL="0">
              <a:lnSpc>
                <a:spcPts val="4150"/>
              </a:lnSpc>
              <a:buNone/>
            </a:pPr>
            <a:r>
              <a:rPr lang="en-US" sz="3300" b="1" u="sng" dirty="0">
                <a:solidFill>
                  <a:srgbClr val="D9E1FF"/>
                </a:solidFill>
                <a:latin typeface="Syne Bold" pitchFamily="34" charset="0"/>
                <a:ea typeface="Syne Bold" pitchFamily="34" charset="-122"/>
                <a:cs typeface="Syne Bold" pitchFamily="34" charset="-120"/>
              </a:rPr>
              <a:t>Monthly Charges:</a:t>
            </a:r>
            <a:endParaRPr lang="en-US" sz="3300" dirty="0"/>
          </a:p>
        </p:txBody>
      </p:sp>
      <p:sp>
        <p:nvSpPr>
          <p:cNvPr id="22" name="Text 20"/>
          <p:cNvSpPr/>
          <p:nvPr/>
        </p:nvSpPr>
        <p:spPr>
          <a:xfrm>
            <a:off x="5734407" y="6178272"/>
            <a:ext cx="3748445" cy="1155859"/>
          </a:xfrm>
          <a:prstGeom prst="rect">
            <a:avLst/>
          </a:prstGeom>
          <a:noFill/>
          <a:ln/>
        </p:spPr>
        <p:txBody>
          <a:bodyPr wrap="squar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There's a positive correlation between Monthly Charges and Churn, suggesting that customers paying higher monthly fees are more likely to churn.</a:t>
            </a:r>
            <a:endParaRPr lang="en-US" sz="1400" dirty="0"/>
          </a:p>
        </p:txBody>
      </p:sp>
      <p:sp>
        <p:nvSpPr>
          <p:cNvPr id="23" name="Text 21"/>
          <p:cNvSpPr/>
          <p:nvPr/>
        </p:nvSpPr>
        <p:spPr>
          <a:xfrm>
            <a:off x="5734407" y="7442359"/>
            <a:ext cx="3748445" cy="288965"/>
          </a:xfrm>
          <a:prstGeom prst="rect">
            <a:avLst/>
          </a:prstGeom>
          <a:noFill/>
          <a:ln/>
        </p:spPr>
        <p:txBody>
          <a:bodyPr wrap="none" lIns="0" tIns="0" rIns="0" bIns="0" rtlCol="0" anchor="t"/>
          <a:lstStyle/>
          <a:p>
            <a:pPr indent="0" marL="0">
              <a:lnSpc>
                <a:spcPts val="2250"/>
              </a:lnSpc>
              <a:buNone/>
            </a:pPr>
            <a:endParaRPr lang="en-US" sz="1400" dirty="0"/>
          </a:p>
        </p:txBody>
      </p:sp>
      <p:sp>
        <p:nvSpPr>
          <p:cNvPr id="24" name="Shape 22"/>
          <p:cNvSpPr/>
          <p:nvPr/>
        </p:nvSpPr>
        <p:spPr>
          <a:xfrm>
            <a:off x="9663351" y="5007769"/>
            <a:ext cx="406241" cy="406241"/>
          </a:xfrm>
          <a:prstGeom prst="roundRect">
            <a:avLst>
              <a:gd name="adj" fmla="val 6667"/>
            </a:avLst>
          </a:prstGeom>
          <a:solidFill>
            <a:srgbClr val="2B2952"/>
          </a:solidFill>
          <a:ln/>
        </p:spPr>
      </p:sp>
      <p:sp>
        <p:nvSpPr>
          <p:cNvPr id="25" name="Text 23"/>
          <p:cNvSpPr/>
          <p:nvPr/>
        </p:nvSpPr>
        <p:spPr>
          <a:xfrm>
            <a:off x="9784794" y="5083373"/>
            <a:ext cx="163354" cy="254913"/>
          </a:xfrm>
          <a:prstGeom prst="rect">
            <a:avLst/>
          </a:prstGeom>
          <a:noFill/>
          <a:ln/>
        </p:spPr>
        <p:txBody>
          <a:bodyPr wrap="none" lIns="0" tIns="0" rIns="0" bIns="0" rtlCol="0" anchor="t"/>
          <a:lstStyle/>
          <a:p>
            <a:pPr algn="ctr" indent="0" marL="0">
              <a:lnSpc>
                <a:spcPts val="2000"/>
              </a:lnSpc>
              <a:buNone/>
            </a:pPr>
            <a:r>
              <a:rPr lang="en-US" sz="2000" b="1" dirty="0">
                <a:solidFill>
                  <a:srgbClr val="D9E1FF"/>
                </a:solidFill>
                <a:latin typeface="Syne Bold" pitchFamily="34" charset="0"/>
                <a:ea typeface="Syne Bold" pitchFamily="34" charset="-122"/>
                <a:cs typeface="Syne Bold" pitchFamily="34" charset="-120"/>
              </a:rPr>
              <a:t>3</a:t>
            </a:r>
            <a:endParaRPr lang="en-US" sz="2000" dirty="0"/>
          </a:p>
        </p:txBody>
      </p:sp>
      <p:sp>
        <p:nvSpPr>
          <p:cNvPr id="26" name="Text 24"/>
          <p:cNvSpPr/>
          <p:nvPr/>
        </p:nvSpPr>
        <p:spPr>
          <a:xfrm>
            <a:off x="10250091" y="5007769"/>
            <a:ext cx="3748445" cy="531138"/>
          </a:xfrm>
          <a:prstGeom prst="rect">
            <a:avLst/>
          </a:prstGeom>
          <a:noFill/>
          <a:ln/>
        </p:spPr>
        <p:txBody>
          <a:bodyPr wrap="none" lIns="0" tIns="0" rIns="0" bIns="0" rtlCol="0" anchor="t"/>
          <a:lstStyle/>
          <a:p>
            <a:pPr indent="0" marL="0">
              <a:lnSpc>
                <a:spcPts val="4150"/>
              </a:lnSpc>
              <a:buNone/>
            </a:pPr>
            <a:r>
              <a:rPr lang="en-US" sz="3300" b="1" u="sng" dirty="0">
                <a:solidFill>
                  <a:srgbClr val="D9E1FF"/>
                </a:solidFill>
                <a:latin typeface="Syne Bold" pitchFamily="34" charset="0"/>
                <a:ea typeface="Syne Bold" pitchFamily="34" charset="-122"/>
                <a:cs typeface="Syne Bold" pitchFamily="34" charset="-120"/>
              </a:rPr>
              <a:t>Total Charges-:</a:t>
            </a:r>
            <a:endParaRPr lang="en-US" sz="3300" dirty="0"/>
          </a:p>
        </p:txBody>
      </p:sp>
      <p:sp>
        <p:nvSpPr>
          <p:cNvPr id="27" name="Text 25"/>
          <p:cNvSpPr/>
          <p:nvPr/>
        </p:nvSpPr>
        <p:spPr>
          <a:xfrm>
            <a:off x="10250091" y="5647134"/>
            <a:ext cx="3748445" cy="288965"/>
          </a:xfrm>
          <a:prstGeom prst="rect">
            <a:avLst/>
          </a:prstGeom>
          <a:noFill/>
          <a:ln/>
        </p:spPr>
        <p:txBody>
          <a:bodyPr wrap="none" lIns="0" tIns="0" rIns="0" bIns="0" rtlCol="0" anchor="t"/>
          <a:lstStyle/>
          <a:p>
            <a:pPr indent="0" marL="0">
              <a:lnSpc>
                <a:spcPts val="2250"/>
              </a:lnSpc>
              <a:buNone/>
            </a:pPr>
            <a:r>
              <a:rPr lang="en-US" sz="1400" dirty="0">
                <a:solidFill>
                  <a:srgbClr val="D9E1FF"/>
                </a:solidFill>
                <a:latin typeface="Arimo" pitchFamily="34" charset="0"/>
                <a:ea typeface="Arimo" pitchFamily="34" charset="-122"/>
                <a:cs typeface="Arimo" pitchFamily="34" charset="-120"/>
              </a:rPr>
              <a:t>Higher total charges might contribute to churn</a:t>
            </a:r>
            <a:endParaRPr lang="en-US" sz="1400" dirty="0"/>
          </a:p>
        </p:txBody>
      </p:sp>
      <p:sp>
        <p:nvSpPr>
          <p:cNvPr id="28" name="Text 26"/>
          <p:cNvSpPr/>
          <p:nvPr/>
        </p:nvSpPr>
        <p:spPr>
          <a:xfrm>
            <a:off x="10250091" y="6044327"/>
            <a:ext cx="3748445" cy="288965"/>
          </a:xfrm>
          <a:prstGeom prst="rect">
            <a:avLst/>
          </a:prstGeom>
          <a:noFill/>
          <a:ln/>
        </p:spPr>
        <p:txBody>
          <a:bodyPr wrap="none" lIns="0" tIns="0" rIns="0" bIns="0" rtlCol="0" anchor="t"/>
          <a:lstStyle/>
          <a:p>
            <a:pPr indent="0" marL="0">
              <a:lnSpc>
                <a:spcPts val="2250"/>
              </a:lnSpc>
              <a:buNone/>
            </a:pP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Shape 0"/>
          <p:cNvSpPr/>
          <p:nvPr/>
        </p:nvSpPr>
        <p:spPr>
          <a:xfrm>
            <a:off x="837724" y="1970008"/>
            <a:ext cx="7468553" cy="4289465"/>
          </a:xfrm>
          <a:prstGeom prst="roundRect">
            <a:avLst>
              <a:gd name="adj" fmla="val 837"/>
            </a:avLst>
          </a:prstGeom>
          <a:solidFill>
            <a:srgbClr val="2B2952"/>
          </a:solidFill>
          <a:ln/>
        </p:spPr>
      </p:sp>
      <p:sp>
        <p:nvSpPr>
          <p:cNvPr id="4" name="Text 1"/>
          <p:cNvSpPr/>
          <p:nvPr/>
        </p:nvSpPr>
        <p:spPr>
          <a:xfrm>
            <a:off x="1077039" y="2209324"/>
            <a:ext cx="2896910"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Retention Statergy</a:t>
            </a:r>
            <a:endParaRPr lang="en-US" sz="2200" dirty="0"/>
          </a:p>
        </p:txBody>
      </p:sp>
      <p:sp>
        <p:nvSpPr>
          <p:cNvPr id="5" name="Text 2"/>
          <p:cNvSpPr/>
          <p:nvPr/>
        </p:nvSpPr>
        <p:spPr>
          <a:xfrm>
            <a:off x="1077039" y="2704862"/>
            <a:ext cx="6989921"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Personalized Service:</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Tailor interactions to individual customer needs and preferences.</a:t>
            </a:r>
            <a:endParaRPr lang="en-US" sz="1850" dirty="0"/>
          </a:p>
        </p:txBody>
      </p:sp>
      <p:sp>
        <p:nvSpPr>
          <p:cNvPr id="6" name="Text 3"/>
          <p:cNvSpPr/>
          <p:nvPr/>
        </p:nvSpPr>
        <p:spPr>
          <a:xfrm>
            <a:off x="1077039" y="3554611"/>
            <a:ext cx="6989921"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Exclusive Offers:</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Provide special discounts, promotions, and early access to new products or services.</a:t>
            </a:r>
            <a:endParaRPr lang="en-US" sz="1850" dirty="0"/>
          </a:p>
        </p:txBody>
      </p:sp>
      <p:sp>
        <p:nvSpPr>
          <p:cNvPr id="7" name="Text 4"/>
          <p:cNvSpPr/>
          <p:nvPr/>
        </p:nvSpPr>
        <p:spPr>
          <a:xfrm>
            <a:off x="1077039" y="4404360"/>
            <a:ext cx="6989921"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Proactive Problem-Solving:</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Identify and address potential issues before they impact customer satisfaction.</a:t>
            </a:r>
            <a:endParaRPr lang="en-US" sz="1850" dirty="0"/>
          </a:p>
        </p:txBody>
      </p:sp>
      <p:sp>
        <p:nvSpPr>
          <p:cNvPr id="8" name="Text 5"/>
          <p:cNvSpPr/>
          <p:nvPr/>
        </p:nvSpPr>
        <p:spPr>
          <a:xfrm>
            <a:off x="1077039" y="5254109"/>
            <a:ext cx="6989921"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Optimized Marketing Spend:</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Targeted campaigns can reduce marketing costs and improve ROI.</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95218"/>
          </a:xfrm>
          <a:prstGeom prst="rect">
            <a:avLst/>
          </a:prstGeom>
        </p:spPr>
      </p:pic>
      <p:sp>
        <p:nvSpPr>
          <p:cNvPr id="3" name="Text 0"/>
          <p:cNvSpPr/>
          <p:nvPr/>
        </p:nvSpPr>
        <p:spPr>
          <a:xfrm>
            <a:off x="754618" y="3459837"/>
            <a:ext cx="13121164" cy="1268254"/>
          </a:xfrm>
          <a:prstGeom prst="rect">
            <a:avLst/>
          </a:prstGeom>
          <a:noFill/>
          <a:ln/>
        </p:spPr>
        <p:txBody>
          <a:bodyPr wrap="square" lIns="0" tIns="0" rIns="0" bIns="0" rtlCol="0" anchor="t"/>
          <a:lstStyle/>
          <a:p>
            <a:pPr indent="0" marL="0">
              <a:lnSpc>
                <a:spcPts val="4950"/>
              </a:lnSpc>
              <a:buNone/>
            </a:pPr>
            <a:r>
              <a:rPr lang="en-US" sz="3950" b="1" dirty="0">
                <a:solidFill>
                  <a:srgbClr val="FFFFFF"/>
                </a:solidFill>
                <a:latin typeface="Syne Bold" pitchFamily="34" charset="0"/>
                <a:ea typeface="Syne Bold" pitchFamily="34" charset="-122"/>
                <a:cs typeface="Syne Bold" pitchFamily="34" charset="-120"/>
              </a:rPr>
              <a:t>Introduction: Significance of Churn Prediction in Telecom Industry</a:t>
            </a:r>
            <a:endParaRPr lang="en-US" sz="3950" dirty="0"/>
          </a:p>
        </p:txBody>
      </p:sp>
      <p:sp>
        <p:nvSpPr>
          <p:cNvPr id="4" name="Shape 1"/>
          <p:cNvSpPr/>
          <p:nvPr/>
        </p:nvSpPr>
        <p:spPr>
          <a:xfrm>
            <a:off x="754618" y="5293995"/>
            <a:ext cx="485061" cy="485061"/>
          </a:xfrm>
          <a:prstGeom prst="roundRect">
            <a:avLst>
              <a:gd name="adj" fmla="val 6668"/>
            </a:avLst>
          </a:prstGeom>
          <a:solidFill>
            <a:srgbClr val="2B2952"/>
          </a:solidFill>
          <a:ln/>
        </p:spPr>
      </p:sp>
      <p:sp>
        <p:nvSpPr>
          <p:cNvPr id="5" name="Text 2"/>
          <p:cNvSpPr/>
          <p:nvPr/>
        </p:nvSpPr>
        <p:spPr>
          <a:xfrm>
            <a:off x="937736" y="5384244"/>
            <a:ext cx="118705" cy="304443"/>
          </a:xfrm>
          <a:prstGeom prst="rect">
            <a:avLst/>
          </a:prstGeom>
          <a:noFill/>
          <a:ln/>
        </p:spPr>
        <p:txBody>
          <a:bodyPr wrap="none" lIns="0" tIns="0" rIns="0" bIns="0" rtlCol="0" anchor="t"/>
          <a:lstStyle/>
          <a:p>
            <a:pPr algn="ctr" indent="0" marL="0">
              <a:lnSpc>
                <a:spcPts val="2350"/>
              </a:lnSpc>
              <a:buNone/>
            </a:pPr>
            <a:r>
              <a:rPr lang="en-US" sz="2350" b="1" dirty="0">
                <a:solidFill>
                  <a:srgbClr val="D9E1FF"/>
                </a:solidFill>
                <a:latin typeface="Syne Bold" pitchFamily="34" charset="0"/>
                <a:ea typeface="Syne Bold" pitchFamily="34" charset="-122"/>
                <a:cs typeface="Syne Bold" pitchFamily="34" charset="-120"/>
              </a:rPr>
              <a:t>1</a:t>
            </a:r>
            <a:endParaRPr lang="en-US" sz="2350" dirty="0"/>
          </a:p>
        </p:txBody>
      </p:sp>
      <p:sp>
        <p:nvSpPr>
          <p:cNvPr id="6" name="Text 3"/>
          <p:cNvSpPr/>
          <p:nvPr/>
        </p:nvSpPr>
        <p:spPr>
          <a:xfrm>
            <a:off x="1455301" y="5293995"/>
            <a:ext cx="2817852" cy="317063"/>
          </a:xfrm>
          <a:prstGeom prst="rect">
            <a:avLst/>
          </a:prstGeom>
          <a:noFill/>
          <a:ln/>
        </p:spPr>
        <p:txBody>
          <a:bodyPr wrap="none" lIns="0" tIns="0" rIns="0" bIns="0" rtlCol="0" anchor="t"/>
          <a:lstStyle/>
          <a:p>
            <a:pPr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Customer Retention</a:t>
            </a:r>
            <a:endParaRPr lang="en-US" sz="1950" dirty="0"/>
          </a:p>
        </p:txBody>
      </p:sp>
      <p:sp>
        <p:nvSpPr>
          <p:cNvPr id="7" name="Text 4"/>
          <p:cNvSpPr/>
          <p:nvPr/>
        </p:nvSpPr>
        <p:spPr>
          <a:xfrm>
            <a:off x="1455301" y="5740360"/>
            <a:ext cx="3529251" cy="1379696"/>
          </a:xfrm>
          <a:prstGeom prst="rect">
            <a:avLst/>
          </a:prstGeom>
          <a:noFill/>
          <a:ln/>
        </p:spPr>
        <p:txBody>
          <a:bodyPr wrap="square" lIns="0" tIns="0" rIns="0" bIns="0" rtlCol="0" anchor="t"/>
          <a:lstStyle/>
          <a:p>
            <a:pPr indent="0" marL="0">
              <a:lnSpc>
                <a:spcPts val="2700"/>
              </a:lnSpc>
              <a:buNone/>
            </a:pPr>
            <a:r>
              <a:rPr lang="en-US" sz="1650" dirty="0">
                <a:solidFill>
                  <a:srgbClr val="D9E1FF"/>
                </a:solidFill>
                <a:latin typeface="Arimo" pitchFamily="34" charset="0"/>
                <a:ea typeface="Arimo" pitchFamily="34" charset="-122"/>
                <a:cs typeface="Arimo" pitchFamily="34" charset="-120"/>
              </a:rPr>
              <a:t>Accurately identifying customers at risk of churning allows telecom companies to proactively implement targeted retention strategies.</a:t>
            </a:r>
            <a:endParaRPr lang="en-US" sz="1650" dirty="0"/>
          </a:p>
        </p:txBody>
      </p:sp>
      <p:sp>
        <p:nvSpPr>
          <p:cNvPr id="8" name="Shape 5"/>
          <p:cNvSpPr/>
          <p:nvPr/>
        </p:nvSpPr>
        <p:spPr>
          <a:xfrm>
            <a:off x="5200174" y="5293995"/>
            <a:ext cx="485061" cy="485061"/>
          </a:xfrm>
          <a:prstGeom prst="roundRect">
            <a:avLst>
              <a:gd name="adj" fmla="val 6668"/>
            </a:avLst>
          </a:prstGeom>
          <a:solidFill>
            <a:srgbClr val="2B2952"/>
          </a:solidFill>
          <a:ln/>
        </p:spPr>
      </p:sp>
      <p:sp>
        <p:nvSpPr>
          <p:cNvPr id="9" name="Text 6"/>
          <p:cNvSpPr/>
          <p:nvPr/>
        </p:nvSpPr>
        <p:spPr>
          <a:xfrm>
            <a:off x="5347692" y="5384244"/>
            <a:ext cx="189905" cy="304443"/>
          </a:xfrm>
          <a:prstGeom prst="rect">
            <a:avLst/>
          </a:prstGeom>
          <a:noFill/>
          <a:ln/>
        </p:spPr>
        <p:txBody>
          <a:bodyPr wrap="none" lIns="0" tIns="0" rIns="0" bIns="0" rtlCol="0" anchor="t"/>
          <a:lstStyle/>
          <a:p>
            <a:pPr algn="ctr" indent="0" marL="0">
              <a:lnSpc>
                <a:spcPts val="2350"/>
              </a:lnSpc>
              <a:buNone/>
            </a:pPr>
            <a:r>
              <a:rPr lang="en-US" sz="2350" b="1" dirty="0">
                <a:solidFill>
                  <a:srgbClr val="D9E1FF"/>
                </a:solidFill>
                <a:latin typeface="Syne Bold" pitchFamily="34" charset="0"/>
                <a:ea typeface="Syne Bold" pitchFamily="34" charset="-122"/>
                <a:cs typeface="Syne Bold" pitchFamily="34" charset="-120"/>
              </a:rPr>
              <a:t>2</a:t>
            </a:r>
            <a:endParaRPr lang="en-US" sz="2350" dirty="0"/>
          </a:p>
        </p:txBody>
      </p:sp>
      <p:sp>
        <p:nvSpPr>
          <p:cNvPr id="10" name="Text 7"/>
          <p:cNvSpPr/>
          <p:nvPr/>
        </p:nvSpPr>
        <p:spPr>
          <a:xfrm>
            <a:off x="5900857" y="5293995"/>
            <a:ext cx="2536627" cy="317063"/>
          </a:xfrm>
          <a:prstGeom prst="rect">
            <a:avLst/>
          </a:prstGeom>
          <a:noFill/>
          <a:ln/>
        </p:spPr>
        <p:txBody>
          <a:bodyPr wrap="none" lIns="0" tIns="0" rIns="0" bIns="0" rtlCol="0" anchor="t"/>
          <a:lstStyle/>
          <a:p>
            <a:pPr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Revenue Impact</a:t>
            </a:r>
            <a:endParaRPr lang="en-US" sz="1950" dirty="0"/>
          </a:p>
        </p:txBody>
      </p:sp>
      <p:sp>
        <p:nvSpPr>
          <p:cNvPr id="11" name="Text 8"/>
          <p:cNvSpPr/>
          <p:nvPr/>
        </p:nvSpPr>
        <p:spPr>
          <a:xfrm>
            <a:off x="5900857" y="5740360"/>
            <a:ext cx="3529251" cy="1724620"/>
          </a:xfrm>
          <a:prstGeom prst="rect">
            <a:avLst/>
          </a:prstGeom>
          <a:noFill/>
          <a:ln/>
        </p:spPr>
        <p:txBody>
          <a:bodyPr wrap="square" lIns="0" tIns="0" rIns="0" bIns="0" rtlCol="0" anchor="t"/>
          <a:lstStyle/>
          <a:p>
            <a:pPr indent="0" marL="0">
              <a:lnSpc>
                <a:spcPts val="2700"/>
              </a:lnSpc>
              <a:buNone/>
            </a:pPr>
            <a:r>
              <a:rPr lang="en-US" sz="1650" dirty="0">
                <a:solidFill>
                  <a:srgbClr val="D9E1FF"/>
                </a:solidFill>
                <a:latin typeface="Arimo" pitchFamily="34" charset="0"/>
                <a:ea typeface="Arimo" pitchFamily="34" charset="-122"/>
                <a:cs typeface="Arimo" pitchFamily="34" charset="-120"/>
              </a:rPr>
              <a:t>Reducing churn rates directly translates to higher revenue and profitability, as acquiring new customers is more expensive than retaining existing ones.</a:t>
            </a:r>
            <a:endParaRPr lang="en-US" sz="1650" dirty="0"/>
          </a:p>
        </p:txBody>
      </p:sp>
      <p:sp>
        <p:nvSpPr>
          <p:cNvPr id="12" name="Shape 9"/>
          <p:cNvSpPr/>
          <p:nvPr/>
        </p:nvSpPr>
        <p:spPr>
          <a:xfrm>
            <a:off x="9645729" y="5293995"/>
            <a:ext cx="485061" cy="485061"/>
          </a:xfrm>
          <a:prstGeom prst="roundRect">
            <a:avLst>
              <a:gd name="adj" fmla="val 6668"/>
            </a:avLst>
          </a:prstGeom>
          <a:solidFill>
            <a:srgbClr val="2B2952"/>
          </a:solidFill>
          <a:ln/>
        </p:spPr>
      </p:sp>
      <p:sp>
        <p:nvSpPr>
          <p:cNvPr id="13" name="Text 10"/>
          <p:cNvSpPr/>
          <p:nvPr/>
        </p:nvSpPr>
        <p:spPr>
          <a:xfrm>
            <a:off x="9790628" y="5384244"/>
            <a:ext cx="195143" cy="304443"/>
          </a:xfrm>
          <a:prstGeom prst="rect">
            <a:avLst/>
          </a:prstGeom>
          <a:noFill/>
          <a:ln/>
        </p:spPr>
        <p:txBody>
          <a:bodyPr wrap="none" lIns="0" tIns="0" rIns="0" bIns="0" rtlCol="0" anchor="t"/>
          <a:lstStyle/>
          <a:p>
            <a:pPr algn="ctr" indent="0" marL="0">
              <a:lnSpc>
                <a:spcPts val="2350"/>
              </a:lnSpc>
              <a:buNone/>
            </a:pPr>
            <a:r>
              <a:rPr lang="en-US" sz="2350" b="1" dirty="0">
                <a:solidFill>
                  <a:srgbClr val="D9E1FF"/>
                </a:solidFill>
                <a:latin typeface="Syne Bold" pitchFamily="34" charset="0"/>
                <a:ea typeface="Syne Bold" pitchFamily="34" charset="-122"/>
                <a:cs typeface="Syne Bold" pitchFamily="34" charset="-120"/>
              </a:rPr>
              <a:t>3</a:t>
            </a:r>
            <a:endParaRPr lang="en-US" sz="2350" dirty="0"/>
          </a:p>
        </p:txBody>
      </p:sp>
      <p:sp>
        <p:nvSpPr>
          <p:cNvPr id="14" name="Text 11"/>
          <p:cNvSpPr/>
          <p:nvPr/>
        </p:nvSpPr>
        <p:spPr>
          <a:xfrm>
            <a:off x="10346412" y="5293995"/>
            <a:ext cx="3316129" cy="317063"/>
          </a:xfrm>
          <a:prstGeom prst="rect">
            <a:avLst/>
          </a:prstGeom>
          <a:noFill/>
          <a:ln/>
        </p:spPr>
        <p:txBody>
          <a:bodyPr wrap="none" lIns="0" tIns="0" rIns="0" bIns="0" rtlCol="0" anchor="t"/>
          <a:lstStyle/>
          <a:p>
            <a:pPr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Competitive Advantage</a:t>
            </a:r>
            <a:endParaRPr lang="en-US" sz="1950" dirty="0"/>
          </a:p>
        </p:txBody>
      </p:sp>
      <p:sp>
        <p:nvSpPr>
          <p:cNvPr id="15" name="Text 12"/>
          <p:cNvSpPr/>
          <p:nvPr/>
        </p:nvSpPr>
        <p:spPr>
          <a:xfrm>
            <a:off x="10346412" y="5740360"/>
            <a:ext cx="3529251" cy="1379696"/>
          </a:xfrm>
          <a:prstGeom prst="rect">
            <a:avLst/>
          </a:prstGeom>
          <a:noFill/>
          <a:ln/>
        </p:spPr>
        <p:txBody>
          <a:bodyPr wrap="square" lIns="0" tIns="0" rIns="0" bIns="0" rtlCol="0" anchor="t"/>
          <a:lstStyle/>
          <a:p>
            <a:pPr indent="0" marL="0">
              <a:lnSpc>
                <a:spcPts val="2700"/>
              </a:lnSpc>
              <a:buNone/>
            </a:pPr>
            <a:r>
              <a:rPr lang="en-US" sz="1650" dirty="0">
                <a:solidFill>
                  <a:srgbClr val="D9E1FF"/>
                </a:solidFill>
                <a:latin typeface="Arimo" pitchFamily="34" charset="0"/>
                <a:ea typeface="Arimo" pitchFamily="34" charset="-122"/>
                <a:cs typeface="Arimo" pitchFamily="34" charset="-120"/>
              </a:rPr>
              <a:t>Leveraging churn prediction models gives telecom providers a competitive edge in an industry with high customer turnover.</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224921"/>
            <a:ext cx="5632490"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Table of Content</a:t>
            </a:r>
            <a:endParaRPr lang="en-US" sz="4400" dirty="0"/>
          </a:p>
        </p:txBody>
      </p:sp>
      <p:sp>
        <p:nvSpPr>
          <p:cNvPr id="4" name="Text 1"/>
          <p:cNvSpPr/>
          <p:nvPr/>
        </p:nvSpPr>
        <p:spPr>
          <a:xfrm>
            <a:off x="6324124" y="3287911"/>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Agenda</a:t>
            </a:r>
            <a:endParaRPr lang="en-US" sz="1850" dirty="0"/>
          </a:p>
        </p:txBody>
      </p:sp>
      <p:sp>
        <p:nvSpPr>
          <p:cNvPr id="5" name="Text 2"/>
          <p:cNvSpPr/>
          <p:nvPr/>
        </p:nvSpPr>
        <p:spPr>
          <a:xfrm>
            <a:off x="6324124" y="3754636"/>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Understanding the Feature</a:t>
            </a:r>
            <a:endParaRPr lang="en-US" sz="1850" dirty="0"/>
          </a:p>
        </p:txBody>
      </p:sp>
      <p:sp>
        <p:nvSpPr>
          <p:cNvPr id="6" name="Text 3"/>
          <p:cNvSpPr/>
          <p:nvPr/>
        </p:nvSpPr>
        <p:spPr>
          <a:xfrm>
            <a:off x="6324124" y="4221361"/>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Methodology</a:t>
            </a:r>
            <a:endParaRPr lang="en-US" sz="1850" dirty="0"/>
          </a:p>
        </p:txBody>
      </p:sp>
      <p:sp>
        <p:nvSpPr>
          <p:cNvPr id="7" name="Text 4"/>
          <p:cNvSpPr/>
          <p:nvPr/>
        </p:nvSpPr>
        <p:spPr>
          <a:xfrm>
            <a:off x="6324124" y="4688086"/>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Comparative Analysis of Model Performance</a:t>
            </a:r>
            <a:endParaRPr lang="en-US" sz="1850" dirty="0"/>
          </a:p>
        </p:txBody>
      </p:sp>
      <p:sp>
        <p:nvSpPr>
          <p:cNvPr id="8" name="Text 5"/>
          <p:cNvSpPr/>
          <p:nvPr/>
        </p:nvSpPr>
        <p:spPr>
          <a:xfrm>
            <a:off x="6324124" y="5154811"/>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Key Finding</a:t>
            </a:r>
            <a:endParaRPr lang="en-US" sz="1850" dirty="0"/>
          </a:p>
        </p:txBody>
      </p:sp>
      <p:sp>
        <p:nvSpPr>
          <p:cNvPr id="9" name="Text 6"/>
          <p:cNvSpPr/>
          <p:nvPr/>
        </p:nvSpPr>
        <p:spPr>
          <a:xfrm>
            <a:off x="6324124" y="5621536"/>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Business value proportion</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640919"/>
            <a:ext cx="5632490"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Agenda</a:t>
            </a:r>
            <a:endParaRPr lang="en-US" sz="4400" dirty="0"/>
          </a:p>
        </p:txBody>
      </p:sp>
      <p:sp>
        <p:nvSpPr>
          <p:cNvPr id="4" name="Text 1"/>
          <p:cNvSpPr/>
          <p:nvPr/>
        </p:nvSpPr>
        <p:spPr>
          <a:xfrm>
            <a:off x="837724" y="2703909"/>
            <a:ext cx="7468553" cy="383024"/>
          </a:xfrm>
          <a:prstGeom prst="rect">
            <a:avLst/>
          </a:prstGeom>
          <a:noFill/>
          <a:ln/>
        </p:spPr>
        <p:txBody>
          <a:bodyPr wrap="none" lIns="0" tIns="0" rIns="0" bIns="0" rtlCol="0" anchor="t"/>
          <a:lstStyle/>
          <a:p>
            <a:pPr indent="0" marL="0">
              <a:lnSpc>
                <a:spcPts val="3000"/>
              </a:lnSpc>
              <a:buNone/>
            </a:pPr>
            <a:r>
              <a:rPr lang="en-US" sz="1850" b="1" dirty="0">
                <a:solidFill>
                  <a:srgbClr val="D9E1FF"/>
                </a:solidFill>
                <a:latin typeface="Arimo" pitchFamily="34" charset="0"/>
                <a:ea typeface="Arimo" pitchFamily="34" charset="-122"/>
                <a:cs typeface="Arimo" pitchFamily="34" charset="-120"/>
              </a:rPr>
              <a:t>Problem Statement :</a:t>
            </a:r>
            <a:pPr indent="0" marL="0">
              <a:lnSpc>
                <a:spcPts val="3000"/>
              </a:lnSpc>
              <a:buNone/>
            </a:pPr>
            <a:r>
              <a:rPr lang="en-US" sz="1850" dirty="0">
                <a:solidFill>
                  <a:srgbClr val="D9E1FF"/>
                </a:solidFill>
                <a:latin typeface="Arimo" pitchFamily="34" charset="0"/>
                <a:ea typeface="Arimo" pitchFamily="34" charset="-122"/>
                <a:cs typeface="Arimo" pitchFamily="34" charset="-120"/>
              </a:rPr>
              <a:t> </a:t>
            </a:r>
            <a:endParaRPr lang="en-US" sz="1850" dirty="0"/>
          </a:p>
        </p:txBody>
      </p:sp>
      <p:sp>
        <p:nvSpPr>
          <p:cNvPr id="5" name="Text 2"/>
          <p:cNvSpPr/>
          <p:nvPr/>
        </p:nvSpPr>
        <p:spPr>
          <a:xfrm>
            <a:off x="837724" y="3356134"/>
            <a:ext cx="7468553" cy="918686"/>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To develop a predictive model that can accurately identify customers who are likely to churn based on their historical usage patterns, demographic information, and other relevant factors.</a:t>
            </a:r>
            <a:endParaRPr lang="en-US" sz="1850" dirty="0"/>
          </a:p>
        </p:txBody>
      </p:sp>
      <p:sp>
        <p:nvSpPr>
          <p:cNvPr id="6" name="Text 3"/>
          <p:cNvSpPr/>
          <p:nvPr/>
        </p:nvSpPr>
        <p:spPr>
          <a:xfrm>
            <a:off x="837724" y="4544020"/>
            <a:ext cx="7468553" cy="383024"/>
          </a:xfrm>
          <a:prstGeom prst="rect">
            <a:avLst/>
          </a:prstGeom>
          <a:noFill/>
          <a:ln/>
        </p:spPr>
        <p:txBody>
          <a:bodyPr wrap="none" lIns="0" tIns="0" rIns="0" bIns="0" rtlCol="0" anchor="t"/>
          <a:lstStyle/>
          <a:p>
            <a:pPr indent="0" marL="0">
              <a:lnSpc>
                <a:spcPts val="3000"/>
              </a:lnSpc>
              <a:buNone/>
            </a:pPr>
            <a:r>
              <a:rPr lang="en-US" sz="1850" b="1" dirty="0">
                <a:solidFill>
                  <a:srgbClr val="D9E1FF"/>
                </a:solidFill>
                <a:latin typeface="Arimo" pitchFamily="34" charset="0"/>
                <a:ea typeface="Arimo" pitchFamily="34" charset="-122"/>
                <a:cs typeface="Arimo" pitchFamily="34" charset="-120"/>
              </a:rPr>
              <a:t>Objective:</a:t>
            </a:r>
            <a:endParaRPr lang="en-US" sz="1850" dirty="0"/>
          </a:p>
        </p:txBody>
      </p:sp>
      <p:sp>
        <p:nvSpPr>
          <p:cNvPr id="7" name="Text 4"/>
          <p:cNvSpPr/>
          <p:nvPr/>
        </p:nvSpPr>
        <p:spPr>
          <a:xfrm>
            <a:off x="837724" y="5196245"/>
            <a:ext cx="7468553" cy="306229"/>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Predict Churn:</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Accurately predict which customers are at high risk of churning.</a:t>
            </a:r>
            <a:endParaRPr lang="en-US" sz="1850" dirty="0"/>
          </a:p>
        </p:txBody>
      </p:sp>
      <p:sp>
        <p:nvSpPr>
          <p:cNvPr id="8" name="Text 5"/>
          <p:cNvSpPr/>
          <p:nvPr/>
        </p:nvSpPr>
        <p:spPr>
          <a:xfrm>
            <a:off x="837724" y="5586174"/>
            <a:ext cx="7468553" cy="306229"/>
          </a:xfrm>
          <a:prstGeom prst="rect">
            <a:avLst/>
          </a:prstGeom>
          <a:noFill/>
          <a:ln/>
        </p:spPr>
        <p:txBody>
          <a:bodyPr wrap="non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Identify Key Drivers:</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Determine the key factors influencing customer churn.</a:t>
            </a:r>
            <a:endParaRPr lang="en-US" sz="1850" dirty="0"/>
          </a:p>
        </p:txBody>
      </p:sp>
      <p:sp>
        <p:nvSpPr>
          <p:cNvPr id="9" name="Text 6"/>
          <p:cNvSpPr/>
          <p:nvPr/>
        </p:nvSpPr>
        <p:spPr>
          <a:xfrm>
            <a:off x="837724" y="5976104"/>
            <a:ext cx="7468553" cy="61245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D9E1FF"/>
                </a:solidFill>
                <a:latin typeface="Arimo" pitchFamily="34" charset="0"/>
                <a:ea typeface="Arimo" pitchFamily="34" charset="-122"/>
                <a:cs typeface="Arimo" pitchFamily="34" charset="-120"/>
              </a:rPr>
              <a:t>Implement Targeted Retention Strategies:</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Develop and execute targeted campaigns to retain high-value customers.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58960"/>
            <a:ext cx="7406283"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Understand the Feature</a:t>
            </a:r>
            <a:endParaRPr lang="en-US" sz="4400" dirty="0"/>
          </a:p>
        </p:txBody>
      </p:sp>
      <p:sp>
        <p:nvSpPr>
          <p:cNvPr id="4" name="Text 1"/>
          <p:cNvSpPr/>
          <p:nvPr/>
        </p:nvSpPr>
        <p:spPr>
          <a:xfrm>
            <a:off x="6324124" y="3221950"/>
            <a:ext cx="7468553" cy="1149072"/>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The Dataset has around 19 columns and 7043 rows of data but understanding each feature are so important to get a good model accuracy </a:t>
            </a:r>
            <a:endParaRPr lang="en-US" sz="1850" dirty="0"/>
          </a:p>
        </p:txBody>
      </p:sp>
      <p:sp>
        <p:nvSpPr>
          <p:cNvPr id="5" name="Text 2"/>
          <p:cNvSpPr/>
          <p:nvPr/>
        </p:nvSpPr>
        <p:spPr>
          <a:xfrm>
            <a:off x="6324124" y="4454723"/>
            <a:ext cx="7468553"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New columns has been also created with the existing column for better prediction</a:t>
            </a:r>
            <a:endParaRPr lang="en-US" sz="1850" dirty="0"/>
          </a:p>
        </p:txBody>
      </p:sp>
      <p:sp>
        <p:nvSpPr>
          <p:cNvPr id="6" name="Text 3"/>
          <p:cNvSpPr/>
          <p:nvPr/>
        </p:nvSpPr>
        <p:spPr>
          <a:xfrm>
            <a:off x="6324124" y="5304473"/>
            <a:ext cx="7468553"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9E1FF"/>
                </a:solidFill>
                <a:latin typeface="Arimo" pitchFamily="34" charset="0"/>
                <a:ea typeface="Arimo" pitchFamily="34" charset="-122"/>
                <a:cs typeface="Arimo" pitchFamily="34" charset="-120"/>
              </a:rPr>
              <a:t>It has around 17 Objects, 2 Int, 1 Float DataType for the understanding of the conversation</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911191"/>
            <a:ext cx="5632490"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Methodology</a:t>
            </a:r>
            <a:endParaRPr lang="en-US" sz="4400" dirty="0"/>
          </a:p>
        </p:txBody>
      </p:sp>
      <p:sp>
        <p:nvSpPr>
          <p:cNvPr id="3" name="Text 1"/>
          <p:cNvSpPr/>
          <p:nvPr/>
        </p:nvSpPr>
        <p:spPr>
          <a:xfrm>
            <a:off x="837724" y="3213497"/>
            <a:ext cx="3042404" cy="351949"/>
          </a:xfrm>
          <a:prstGeom prst="rect">
            <a:avLst/>
          </a:prstGeom>
          <a:noFill/>
          <a:ln/>
        </p:spPr>
        <p:txBody>
          <a:bodyPr wrap="none" lIns="0" tIns="0" rIns="0" bIns="0" rtlCol="0" anchor="t"/>
          <a:lstStyle/>
          <a:p>
            <a:pPr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Data Preprocessing</a:t>
            </a:r>
            <a:endParaRPr lang="en-US" sz="2200" dirty="0"/>
          </a:p>
        </p:txBody>
      </p:sp>
      <p:sp>
        <p:nvSpPr>
          <p:cNvPr id="4" name="Text 2"/>
          <p:cNvSpPr/>
          <p:nvPr/>
        </p:nvSpPr>
        <p:spPr>
          <a:xfrm>
            <a:off x="837724" y="3804761"/>
            <a:ext cx="4016573" cy="2298144"/>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Derived features such as </a:t>
            </a:r>
            <a:pPr indent="0" marL="0">
              <a:lnSpc>
                <a:spcPts val="3000"/>
              </a:lnSpc>
              <a:buNone/>
            </a:pPr>
            <a:r>
              <a:rPr lang="en-US" sz="1850" b="1" dirty="0">
                <a:solidFill>
                  <a:srgbClr val="D9E1FF"/>
                </a:solidFill>
                <a:latin typeface="Arimo" pitchFamily="34" charset="0"/>
                <a:ea typeface="Arimo" pitchFamily="34" charset="-122"/>
                <a:cs typeface="Arimo" pitchFamily="34" charset="-120"/>
              </a:rPr>
              <a:t>Charges  Per Month</a:t>
            </a:r>
            <a:pPr indent="0" marL="0">
              <a:lnSpc>
                <a:spcPts val="3000"/>
              </a:lnSpc>
              <a:buNone/>
            </a:pPr>
            <a:r>
              <a:rPr lang="en-US" sz="1850" dirty="0">
                <a:solidFill>
                  <a:srgbClr val="D9E1FF"/>
                </a:solidFill>
                <a:latin typeface="Arimo" pitchFamily="34" charset="0"/>
                <a:ea typeface="Arimo" pitchFamily="34" charset="-122"/>
                <a:cs typeface="Arimo" pitchFamily="34" charset="-120"/>
              </a:rPr>
              <a:t>, </a:t>
            </a:r>
            <a:pPr indent="0" marL="0">
              <a:lnSpc>
                <a:spcPts val="3000"/>
              </a:lnSpc>
              <a:buNone/>
            </a:pPr>
            <a:r>
              <a:rPr lang="en-US" sz="1850" b="1" dirty="0">
                <a:solidFill>
                  <a:srgbClr val="D9E1FF"/>
                </a:solidFill>
                <a:latin typeface="Arimo" pitchFamily="34" charset="0"/>
                <a:ea typeface="Arimo" pitchFamily="34" charset="-122"/>
                <a:cs typeface="Arimo" pitchFamily="34" charset="-120"/>
              </a:rPr>
              <a:t>Contract Payment Interaction</a:t>
            </a:r>
            <a:pPr indent="0" marL="0">
              <a:lnSpc>
                <a:spcPts val="3000"/>
              </a:lnSpc>
              <a:buNone/>
            </a:pPr>
            <a:r>
              <a:rPr lang="en-US" sz="1850" dirty="0">
                <a:solidFill>
                  <a:srgbClr val="D9E1FF"/>
                </a:solidFill>
                <a:latin typeface="Arimo" pitchFamily="34" charset="0"/>
                <a:ea typeface="Arimo" pitchFamily="34" charset="-122"/>
                <a:cs typeface="Arimo" pitchFamily="34" charset="-120"/>
              </a:rPr>
              <a:t>, </a:t>
            </a:r>
            <a:pPr indent="0" marL="0">
              <a:lnSpc>
                <a:spcPts val="3000"/>
              </a:lnSpc>
              <a:buNone/>
            </a:pPr>
            <a:r>
              <a:rPr lang="en-US" sz="1850" b="1" dirty="0">
                <a:solidFill>
                  <a:srgbClr val="D9E1FF"/>
                </a:solidFill>
                <a:latin typeface="Arimo" pitchFamily="34" charset="0"/>
                <a:ea typeface="Arimo" pitchFamily="34" charset="-122"/>
                <a:cs typeface="Arimo" pitchFamily="34" charset="-120"/>
              </a:rPr>
              <a:t>Streaming Movies </a:t>
            </a:r>
            <a:pPr indent="0" marL="0">
              <a:lnSpc>
                <a:spcPts val="3000"/>
              </a:lnSpc>
              <a:buNone/>
            </a:pPr>
            <a:r>
              <a:rPr lang="en-US" sz="1850" dirty="0">
                <a:solidFill>
                  <a:srgbClr val="D9E1FF"/>
                </a:solidFill>
                <a:latin typeface="Arimo" pitchFamily="34" charset="0"/>
                <a:ea typeface="Arimo" pitchFamily="34" charset="-122"/>
                <a:cs typeface="Arimo" pitchFamily="34" charset="-120"/>
              </a:rPr>
              <a:t>, </a:t>
            </a:r>
            <a:pPr indent="0" marL="0">
              <a:lnSpc>
                <a:spcPts val="3000"/>
              </a:lnSpc>
              <a:buNone/>
            </a:pPr>
            <a:r>
              <a:rPr lang="en-US" sz="1850" b="1" dirty="0">
                <a:solidFill>
                  <a:srgbClr val="D9E1FF"/>
                </a:solidFill>
                <a:latin typeface="Arimo" pitchFamily="34" charset="0"/>
                <a:ea typeface="Arimo" pitchFamily="34" charset="-122"/>
                <a:cs typeface="Arimo" pitchFamily="34" charset="-120"/>
              </a:rPr>
              <a:t>Tenure charges etc…  </a:t>
            </a:r>
            <a:pPr indent="0" marL="0">
              <a:lnSpc>
                <a:spcPts val="3000"/>
              </a:lnSpc>
              <a:buNone/>
            </a:pPr>
            <a:r>
              <a:rPr lang="en-US" sz="1850" dirty="0">
                <a:solidFill>
                  <a:srgbClr val="D9E1FF"/>
                </a:solidFill>
                <a:latin typeface="Arimo" pitchFamily="34" charset="0"/>
                <a:ea typeface="Arimo" pitchFamily="34" charset="-122"/>
                <a:cs typeface="Arimo" pitchFamily="34" charset="-120"/>
              </a:rPr>
              <a:t>are engineered to capture the multifaceted drivers of churn.</a:t>
            </a:r>
            <a:endParaRPr lang="en-US" sz="1850" dirty="0"/>
          </a:p>
        </p:txBody>
      </p:sp>
      <p:sp>
        <p:nvSpPr>
          <p:cNvPr id="5" name="Text 3"/>
          <p:cNvSpPr/>
          <p:nvPr/>
        </p:nvSpPr>
        <p:spPr>
          <a:xfrm>
            <a:off x="5445800" y="3213497"/>
            <a:ext cx="3042404" cy="351949"/>
          </a:xfrm>
          <a:prstGeom prst="rect">
            <a:avLst/>
          </a:prstGeom>
          <a:noFill/>
          <a:ln/>
        </p:spPr>
        <p:txBody>
          <a:bodyPr wrap="none" lIns="0" tIns="0" rIns="0" bIns="0" rtlCol="0" anchor="t"/>
          <a:lstStyle/>
          <a:p>
            <a:pPr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Data Preprocessing</a:t>
            </a:r>
            <a:endParaRPr lang="en-US" sz="2200" dirty="0"/>
          </a:p>
        </p:txBody>
      </p:sp>
      <p:sp>
        <p:nvSpPr>
          <p:cNvPr id="6" name="Text 4"/>
          <p:cNvSpPr/>
          <p:nvPr/>
        </p:nvSpPr>
        <p:spPr>
          <a:xfrm>
            <a:off x="5445800" y="3804761"/>
            <a:ext cx="4015145" cy="1149072"/>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Handling Missing Values, Label Encoder, Standard Scaler, Handling Imbalance (SMOTE),</a:t>
            </a:r>
            <a:endParaRPr lang="en-US" sz="1850" dirty="0"/>
          </a:p>
        </p:txBody>
      </p:sp>
      <p:sp>
        <p:nvSpPr>
          <p:cNvPr id="7" name="Text 5"/>
          <p:cNvSpPr/>
          <p:nvPr/>
        </p:nvSpPr>
        <p:spPr>
          <a:xfrm>
            <a:off x="5445800" y="5169218"/>
            <a:ext cx="4015145" cy="383024"/>
          </a:xfrm>
          <a:prstGeom prst="rect">
            <a:avLst/>
          </a:prstGeom>
          <a:noFill/>
          <a:ln/>
        </p:spPr>
        <p:txBody>
          <a:bodyPr wrap="none" lIns="0" tIns="0" rIns="0" bIns="0" rtlCol="0" anchor="t"/>
          <a:lstStyle/>
          <a:p>
            <a:pPr indent="0" marL="0">
              <a:lnSpc>
                <a:spcPts val="3000"/>
              </a:lnSpc>
              <a:buNone/>
            </a:pPr>
            <a:endParaRPr lang="en-US" sz="1850" dirty="0"/>
          </a:p>
        </p:txBody>
      </p:sp>
      <p:sp>
        <p:nvSpPr>
          <p:cNvPr id="8" name="Text 6"/>
          <p:cNvSpPr/>
          <p:nvPr/>
        </p:nvSpPr>
        <p:spPr>
          <a:xfrm>
            <a:off x="10052447" y="3213497"/>
            <a:ext cx="3139202" cy="351949"/>
          </a:xfrm>
          <a:prstGeom prst="rect">
            <a:avLst/>
          </a:prstGeom>
          <a:noFill/>
          <a:ln/>
        </p:spPr>
        <p:txBody>
          <a:bodyPr wrap="none" lIns="0" tIns="0" rIns="0" bIns="0" rtlCol="0" anchor="t"/>
          <a:lstStyle/>
          <a:p>
            <a:pPr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Exploratory Analysis</a:t>
            </a:r>
            <a:endParaRPr lang="en-US" sz="2200" dirty="0"/>
          </a:p>
        </p:txBody>
      </p:sp>
      <p:sp>
        <p:nvSpPr>
          <p:cNvPr id="9" name="Text 7"/>
          <p:cNvSpPr/>
          <p:nvPr/>
        </p:nvSpPr>
        <p:spPr>
          <a:xfrm>
            <a:off x="10052447" y="3804761"/>
            <a:ext cx="3755231" cy="2298144"/>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We visually understood about our dataset target variable churn, Correlation with numeric feature with churn that make us understand variable directly are inversely drives the churn rates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8421" y="549473"/>
            <a:ext cx="7747159" cy="1760934"/>
          </a:xfrm>
          <a:prstGeom prst="rect">
            <a:avLst/>
          </a:prstGeom>
          <a:noFill/>
          <a:ln/>
        </p:spPr>
        <p:txBody>
          <a:bodyPr wrap="square" lIns="0" tIns="0" rIns="0" bIns="0" rtlCol="0" anchor="t"/>
          <a:lstStyle/>
          <a:p>
            <a:pPr indent="0" marL="0">
              <a:lnSpc>
                <a:spcPts val="4600"/>
              </a:lnSpc>
              <a:buNone/>
            </a:pPr>
            <a:r>
              <a:rPr lang="en-US" sz="3650" b="1" dirty="0">
                <a:solidFill>
                  <a:srgbClr val="FFFFFF"/>
                </a:solidFill>
                <a:latin typeface="Syne Bold" pitchFamily="34" charset="0"/>
                <a:ea typeface="Syne Bold" pitchFamily="34" charset="-122"/>
                <a:cs typeface="Syne Bold" pitchFamily="34" charset="-120"/>
              </a:rPr>
              <a:t>Logistic Regression Model: Methodology and Performance</a:t>
            </a:r>
            <a:endParaRPr lang="en-US" sz="3650" dirty="0"/>
          </a:p>
        </p:txBody>
      </p:sp>
      <p:sp>
        <p:nvSpPr>
          <p:cNvPr id="4" name="Shape 1"/>
          <p:cNvSpPr/>
          <p:nvPr/>
        </p:nvSpPr>
        <p:spPr>
          <a:xfrm>
            <a:off x="986314" y="2609731"/>
            <a:ext cx="22860" cy="5070277"/>
          </a:xfrm>
          <a:prstGeom prst="roundRect">
            <a:avLst>
              <a:gd name="adj" fmla="val 130946"/>
            </a:avLst>
          </a:prstGeom>
          <a:solidFill>
            <a:srgbClr val="44426B"/>
          </a:solidFill>
          <a:ln/>
        </p:spPr>
      </p:sp>
      <p:sp>
        <p:nvSpPr>
          <p:cNvPr id="5" name="Shape 2"/>
          <p:cNvSpPr/>
          <p:nvPr/>
        </p:nvSpPr>
        <p:spPr>
          <a:xfrm>
            <a:off x="1199376" y="3047167"/>
            <a:ext cx="698421" cy="22860"/>
          </a:xfrm>
          <a:prstGeom prst="roundRect">
            <a:avLst>
              <a:gd name="adj" fmla="val 130946"/>
            </a:avLst>
          </a:prstGeom>
          <a:solidFill>
            <a:srgbClr val="44426B"/>
          </a:solidFill>
          <a:ln/>
        </p:spPr>
      </p:sp>
      <p:sp>
        <p:nvSpPr>
          <p:cNvPr id="6" name="Shape 3"/>
          <p:cNvSpPr/>
          <p:nvPr/>
        </p:nvSpPr>
        <p:spPr>
          <a:xfrm>
            <a:off x="773251" y="2834164"/>
            <a:ext cx="448985" cy="448985"/>
          </a:xfrm>
          <a:prstGeom prst="roundRect">
            <a:avLst>
              <a:gd name="adj" fmla="val 6667"/>
            </a:avLst>
          </a:prstGeom>
          <a:solidFill>
            <a:srgbClr val="2B2952"/>
          </a:solidFill>
          <a:ln/>
        </p:spPr>
      </p:sp>
      <p:sp>
        <p:nvSpPr>
          <p:cNvPr id="7" name="Text 4"/>
          <p:cNvSpPr/>
          <p:nvPr/>
        </p:nvSpPr>
        <p:spPr>
          <a:xfrm>
            <a:off x="942796" y="2917746"/>
            <a:ext cx="109895"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1</a:t>
            </a:r>
            <a:endParaRPr lang="en-US" sz="2200" dirty="0"/>
          </a:p>
        </p:txBody>
      </p:sp>
      <p:sp>
        <p:nvSpPr>
          <p:cNvPr id="8" name="Text 5"/>
          <p:cNvSpPr/>
          <p:nvPr/>
        </p:nvSpPr>
        <p:spPr>
          <a:xfrm>
            <a:off x="2095262" y="2809280"/>
            <a:ext cx="2549009"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Model Assumptions</a:t>
            </a:r>
            <a:endParaRPr lang="en-US" sz="1800" dirty="0"/>
          </a:p>
        </p:txBody>
      </p:sp>
      <p:sp>
        <p:nvSpPr>
          <p:cNvPr id="9" name="Text 6"/>
          <p:cNvSpPr/>
          <p:nvPr/>
        </p:nvSpPr>
        <p:spPr>
          <a:xfrm>
            <a:off x="2095262" y="3222427"/>
            <a:ext cx="6350318" cy="638413"/>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The logistic regression model assumes a linear relationship between the log-odds of churn and the predictor variables.</a:t>
            </a:r>
            <a:endParaRPr lang="en-US" sz="1550" dirty="0"/>
          </a:p>
        </p:txBody>
      </p:sp>
      <p:sp>
        <p:nvSpPr>
          <p:cNvPr id="10" name="Shape 7"/>
          <p:cNvSpPr/>
          <p:nvPr/>
        </p:nvSpPr>
        <p:spPr>
          <a:xfrm>
            <a:off x="1199376" y="4697373"/>
            <a:ext cx="698421" cy="22860"/>
          </a:xfrm>
          <a:prstGeom prst="roundRect">
            <a:avLst>
              <a:gd name="adj" fmla="val 130946"/>
            </a:avLst>
          </a:prstGeom>
          <a:solidFill>
            <a:srgbClr val="44426B"/>
          </a:solidFill>
          <a:ln/>
        </p:spPr>
      </p:sp>
      <p:sp>
        <p:nvSpPr>
          <p:cNvPr id="11" name="Shape 8"/>
          <p:cNvSpPr/>
          <p:nvPr/>
        </p:nvSpPr>
        <p:spPr>
          <a:xfrm>
            <a:off x="773251" y="4484370"/>
            <a:ext cx="448985" cy="448985"/>
          </a:xfrm>
          <a:prstGeom prst="roundRect">
            <a:avLst>
              <a:gd name="adj" fmla="val 6667"/>
            </a:avLst>
          </a:prstGeom>
          <a:solidFill>
            <a:srgbClr val="2B2952"/>
          </a:solidFill>
          <a:ln/>
        </p:spPr>
      </p:sp>
      <p:sp>
        <p:nvSpPr>
          <p:cNvPr id="12" name="Text 9"/>
          <p:cNvSpPr/>
          <p:nvPr/>
        </p:nvSpPr>
        <p:spPr>
          <a:xfrm>
            <a:off x="909816" y="4567952"/>
            <a:ext cx="175855"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2</a:t>
            </a:r>
            <a:endParaRPr lang="en-US" sz="2200" dirty="0"/>
          </a:p>
        </p:txBody>
      </p:sp>
      <p:sp>
        <p:nvSpPr>
          <p:cNvPr id="13" name="Text 10"/>
          <p:cNvSpPr/>
          <p:nvPr/>
        </p:nvSpPr>
        <p:spPr>
          <a:xfrm>
            <a:off x="2095262" y="4459486"/>
            <a:ext cx="2347674"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Model Training</a:t>
            </a:r>
            <a:endParaRPr lang="en-US" sz="1800" dirty="0"/>
          </a:p>
        </p:txBody>
      </p:sp>
      <p:sp>
        <p:nvSpPr>
          <p:cNvPr id="14" name="Text 11"/>
          <p:cNvSpPr/>
          <p:nvPr/>
        </p:nvSpPr>
        <p:spPr>
          <a:xfrm>
            <a:off x="2095262" y="4872633"/>
            <a:ext cx="6350318" cy="957620"/>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The model is trained on a subset of the data, with the target variable indicating whether a customer churned or not (Optuna are used for Hyperparameter tuning)</a:t>
            </a:r>
            <a:endParaRPr lang="en-US" sz="1550" dirty="0"/>
          </a:p>
        </p:txBody>
      </p:sp>
      <p:sp>
        <p:nvSpPr>
          <p:cNvPr id="15" name="Shape 12"/>
          <p:cNvSpPr/>
          <p:nvPr/>
        </p:nvSpPr>
        <p:spPr>
          <a:xfrm>
            <a:off x="1199376" y="6666786"/>
            <a:ext cx="698421" cy="22860"/>
          </a:xfrm>
          <a:prstGeom prst="roundRect">
            <a:avLst>
              <a:gd name="adj" fmla="val 130946"/>
            </a:avLst>
          </a:prstGeom>
          <a:solidFill>
            <a:srgbClr val="44426B"/>
          </a:solidFill>
          <a:ln/>
        </p:spPr>
      </p:sp>
      <p:sp>
        <p:nvSpPr>
          <p:cNvPr id="16" name="Shape 13"/>
          <p:cNvSpPr/>
          <p:nvPr/>
        </p:nvSpPr>
        <p:spPr>
          <a:xfrm>
            <a:off x="773251" y="6453783"/>
            <a:ext cx="448985" cy="448985"/>
          </a:xfrm>
          <a:prstGeom prst="roundRect">
            <a:avLst>
              <a:gd name="adj" fmla="val 6667"/>
            </a:avLst>
          </a:prstGeom>
          <a:solidFill>
            <a:srgbClr val="2B2952"/>
          </a:solidFill>
          <a:ln/>
        </p:spPr>
      </p:sp>
      <p:sp>
        <p:nvSpPr>
          <p:cNvPr id="17" name="Text 14"/>
          <p:cNvSpPr/>
          <p:nvPr/>
        </p:nvSpPr>
        <p:spPr>
          <a:xfrm>
            <a:off x="907435" y="6537365"/>
            <a:ext cx="180618"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3</a:t>
            </a:r>
            <a:endParaRPr lang="en-US" sz="2200" dirty="0"/>
          </a:p>
        </p:txBody>
      </p:sp>
      <p:sp>
        <p:nvSpPr>
          <p:cNvPr id="18" name="Text 15"/>
          <p:cNvSpPr/>
          <p:nvPr/>
        </p:nvSpPr>
        <p:spPr>
          <a:xfrm>
            <a:off x="2095262" y="6428899"/>
            <a:ext cx="2347674"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Model Evaluation</a:t>
            </a:r>
            <a:endParaRPr lang="en-US" sz="1800" dirty="0"/>
          </a:p>
        </p:txBody>
      </p:sp>
      <p:sp>
        <p:nvSpPr>
          <p:cNvPr id="19" name="Text 16"/>
          <p:cNvSpPr/>
          <p:nvPr/>
        </p:nvSpPr>
        <p:spPr>
          <a:xfrm>
            <a:off x="2095262" y="6842046"/>
            <a:ext cx="6350318" cy="638413"/>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The model's performance is assessed using metrics such as accuracy, precision, recall, f1 score and ROC curve.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8421" y="709136"/>
            <a:ext cx="7747159" cy="1760934"/>
          </a:xfrm>
          <a:prstGeom prst="rect">
            <a:avLst/>
          </a:prstGeom>
          <a:noFill/>
          <a:ln/>
        </p:spPr>
        <p:txBody>
          <a:bodyPr wrap="square" lIns="0" tIns="0" rIns="0" bIns="0" rtlCol="0" anchor="t"/>
          <a:lstStyle/>
          <a:p>
            <a:pPr indent="0" marL="0">
              <a:lnSpc>
                <a:spcPts val="4600"/>
              </a:lnSpc>
              <a:buNone/>
            </a:pPr>
            <a:r>
              <a:rPr lang="en-US" sz="3650" b="1" dirty="0">
                <a:solidFill>
                  <a:srgbClr val="FFFFFF"/>
                </a:solidFill>
                <a:latin typeface="Syne Bold" pitchFamily="34" charset="0"/>
                <a:ea typeface="Syne Bold" pitchFamily="34" charset="-122"/>
                <a:cs typeface="Syne Bold" pitchFamily="34" charset="-120"/>
              </a:rPr>
              <a:t>Random Forest Model: Methodology and Performance</a:t>
            </a:r>
            <a:endParaRPr lang="en-US" sz="3650" dirty="0"/>
          </a:p>
        </p:txBody>
      </p:sp>
      <p:sp>
        <p:nvSpPr>
          <p:cNvPr id="4" name="Shape 1"/>
          <p:cNvSpPr/>
          <p:nvPr/>
        </p:nvSpPr>
        <p:spPr>
          <a:xfrm>
            <a:off x="986314" y="2769394"/>
            <a:ext cx="22860" cy="4751070"/>
          </a:xfrm>
          <a:prstGeom prst="roundRect">
            <a:avLst>
              <a:gd name="adj" fmla="val 130946"/>
            </a:avLst>
          </a:prstGeom>
          <a:solidFill>
            <a:srgbClr val="44426B"/>
          </a:solidFill>
          <a:ln/>
        </p:spPr>
      </p:sp>
      <p:sp>
        <p:nvSpPr>
          <p:cNvPr id="5" name="Shape 2"/>
          <p:cNvSpPr/>
          <p:nvPr/>
        </p:nvSpPr>
        <p:spPr>
          <a:xfrm>
            <a:off x="1199376" y="3206829"/>
            <a:ext cx="698421" cy="22860"/>
          </a:xfrm>
          <a:prstGeom prst="roundRect">
            <a:avLst>
              <a:gd name="adj" fmla="val 130946"/>
            </a:avLst>
          </a:prstGeom>
          <a:solidFill>
            <a:srgbClr val="44426B"/>
          </a:solidFill>
          <a:ln/>
        </p:spPr>
      </p:sp>
      <p:sp>
        <p:nvSpPr>
          <p:cNvPr id="6" name="Shape 3"/>
          <p:cNvSpPr/>
          <p:nvPr/>
        </p:nvSpPr>
        <p:spPr>
          <a:xfrm>
            <a:off x="773251" y="2993827"/>
            <a:ext cx="448985" cy="448985"/>
          </a:xfrm>
          <a:prstGeom prst="roundRect">
            <a:avLst>
              <a:gd name="adj" fmla="val 6667"/>
            </a:avLst>
          </a:prstGeom>
          <a:solidFill>
            <a:srgbClr val="2B2952"/>
          </a:solidFill>
          <a:ln/>
        </p:spPr>
      </p:sp>
      <p:sp>
        <p:nvSpPr>
          <p:cNvPr id="7" name="Text 4"/>
          <p:cNvSpPr/>
          <p:nvPr/>
        </p:nvSpPr>
        <p:spPr>
          <a:xfrm>
            <a:off x="942796" y="3077408"/>
            <a:ext cx="109895"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1</a:t>
            </a:r>
            <a:endParaRPr lang="en-US" sz="2200" dirty="0"/>
          </a:p>
        </p:txBody>
      </p:sp>
      <p:sp>
        <p:nvSpPr>
          <p:cNvPr id="8" name="Text 5"/>
          <p:cNvSpPr/>
          <p:nvPr/>
        </p:nvSpPr>
        <p:spPr>
          <a:xfrm>
            <a:off x="2095262" y="2968943"/>
            <a:ext cx="2347674"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Model Overview</a:t>
            </a:r>
            <a:endParaRPr lang="en-US" sz="1800" dirty="0"/>
          </a:p>
        </p:txBody>
      </p:sp>
      <p:sp>
        <p:nvSpPr>
          <p:cNvPr id="9" name="Text 6"/>
          <p:cNvSpPr/>
          <p:nvPr/>
        </p:nvSpPr>
        <p:spPr>
          <a:xfrm>
            <a:off x="2095262" y="3382089"/>
            <a:ext cx="6350318" cy="638413"/>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Random Forest is an ensemble learning method that combines multiple decision trees to improve predictive accuracy and robustness.</a:t>
            </a:r>
            <a:endParaRPr lang="en-US" sz="1550" dirty="0"/>
          </a:p>
        </p:txBody>
      </p:sp>
      <p:sp>
        <p:nvSpPr>
          <p:cNvPr id="10" name="Shape 7"/>
          <p:cNvSpPr/>
          <p:nvPr/>
        </p:nvSpPr>
        <p:spPr>
          <a:xfrm>
            <a:off x="1199376" y="4857036"/>
            <a:ext cx="698421" cy="22860"/>
          </a:xfrm>
          <a:prstGeom prst="roundRect">
            <a:avLst>
              <a:gd name="adj" fmla="val 130946"/>
            </a:avLst>
          </a:prstGeom>
          <a:solidFill>
            <a:srgbClr val="44426B"/>
          </a:solidFill>
          <a:ln/>
        </p:spPr>
      </p:sp>
      <p:sp>
        <p:nvSpPr>
          <p:cNvPr id="11" name="Shape 8"/>
          <p:cNvSpPr/>
          <p:nvPr/>
        </p:nvSpPr>
        <p:spPr>
          <a:xfrm>
            <a:off x="773251" y="4644033"/>
            <a:ext cx="448985" cy="448985"/>
          </a:xfrm>
          <a:prstGeom prst="roundRect">
            <a:avLst>
              <a:gd name="adj" fmla="val 6667"/>
            </a:avLst>
          </a:prstGeom>
          <a:solidFill>
            <a:srgbClr val="2B2952"/>
          </a:solidFill>
          <a:ln/>
        </p:spPr>
      </p:sp>
      <p:sp>
        <p:nvSpPr>
          <p:cNvPr id="12" name="Text 9"/>
          <p:cNvSpPr/>
          <p:nvPr/>
        </p:nvSpPr>
        <p:spPr>
          <a:xfrm>
            <a:off x="909816" y="4727615"/>
            <a:ext cx="175855"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2</a:t>
            </a:r>
            <a:endParaRPr lang="en-US" sz="2200" dirty="0"/>
          </a:p>
        </p:txBody>
      </p:sp>
      <p:sp>
        <p:nvSpPr>
          <p:cNvPr id="13" name="Text 10"/>
          <p:cNvSpPr/>
          <p:nvPr/>
        </p:nvSpPr>
        <p:spPr>
          <a:xfrm>
            <a:off x="2095262" y="4619149"/>
            <a:ext cx="2589848"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Feature Importance</a:t>
            </a:r>
            <a:endParaRPr lang="en-US" sz="1800" dirty="0"/>
          </a:p>
        </p:txBody>
      </p:sp>
      <p:sp>
        <p:nvSpPr>
          <p:cNvPr id="14" name="Text 11"/>
          <p:cNvSpPr/>
          <p:nvPr/>
        </p:nvSpPr>
        <p:spPr>
          <a:xfrm>
            <a:off x="2095262" y="5032296"/>
            <a:ext cx="6350318" cy="638413"/>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The model provides insights into the relative importance of different customer attributes in predicting churn.</a:t>
            </a:r>
            <a:endParaRPr lang="en-US" sz="1550" dirty="0"/>
          </a:p>
        </p:txBody>
      </p:sp>
      <p:sp>
        <p:nvSpPr>
          <p:cNvPr id="15" name="Shape 12"/>
          <p:cNvSpPr/>
          <p:nvPr/>
        </p:nvSpPr>
        <p:spPr>
          <a:xfrm>
            <a:off x="1199376" y="6507242"/>
            <a:ext cx="698421" cy="22860"/>
          </a:xfrm>
          <a:prstGeom prst="roundRect">
            <a:avLst>
              <a:gd name="adj" fmla="val 130946"/>
            </a:avLst>
          </a:prstGeom>
          <a:solidFill>
            <a:srgbClr val="44426B"/>
          </a:solidFill>
          <a:ln/>
        </p:spPr>
      </p:sp>
      <p:sp>
        <p:nvSpPr>
          <p:cNvPr id="16" name="Shape 13"/>
          <p:cNvSpPr/>
          <p:nvPr/>
        </p:nvSpPr>
        <p:spPr>
          <a:xfrm>
            <a:off x="773251" y="6294239"/>
            <a:ext cx="448985" cy="448985"/>
          </a:xfrm>
          <a:prstGeom prst="roundRect">
            <a:avLst>
              <a:gd name="adj" fmla="val 6667"/>
            </a:avLst>
          </a:prstGeom>
          <a:solidFill>
            <a:srgbClr val="2B2952"/>
          </a:solidFill>
          <a:ln/>
        </p:spPr>
      </p:sp>
      <p:sp>
        <p:nvSpPr>
          <p:cNvPr id="17" name="Text 14"/>
          <p:cNvSpPr/>
          <p:nvPr/>
        </p:nvSpPr>
        <p:spPr>
          <a:xfrm>
            <a:off x="907435" y="6377821"/>
            <a:ext cx="180618" cy="281702"/>
          </a:xfrm>
          <a:prstGeom prst="rect">
            <a:avLst/>
          </a:prstGeom>
          <a:noFill/>
          <a:ln/>
        </p:spPr>
        <p:txBody>
          <a:bodyPr wrap="none" lIns="0" tIns="0" rIns="0" bIns="0" rtlCol="0" anchor="t"/>
          <a:lstStyle/>
          <a:p>
            <a:pPr algn="ctr" indent="0" marL="0">
              <a:lnSpc>
                <a:spcPts val="2200"/>
              </a:lnSpc>
              <a:buNone/>
            </a:pPr>
            <a:r>
              <a:rPr lang="en-US" sz="2200" b="1" dirty="0">
                <a:solidFill>
                  <a:srgbClr val="D9E1FF"/>
                </a:solidFill>
                <a:latin typeface="Syne Bold" pitchFamily="34" charset="0"/>
                <a:ea typeface="Syne Bold" pitchFamily="34" charset="-122"/>
                <a:cs typeface="Syne Bold" pitchFamily="34" charset="-120"/>
              </a:rPr>
              <a:t>3</a:t>
            </a:r>
            <a:endParaRPr lang="en-US" sz="2200" dirty="0"/>
          </a:p>
        </p:txBody>
      </p:sp>
      <p:sp>
        <p:nvSpPr>
          <p:cNvPr id="18" name="Text 15"/>
          <p:cNvSpPr/>
          <p:nvPr/>
        </p:nvSpPr>
        <p:spPr>
          <a:xfrm>
            <a:off x="2095262" y="6269355"/>
            <a:ext cx="2737247" cy="293489"/>
          </a:xfrm>
          <a:prstGeom prst="rect">
            <a:avLst/>
          </a:prstGeom>
          <a:noFill/>
          <a:ln/>
        </p:spPr>
        <p:txBody>
          <a:bodyPr wrap="none" lIns="0" tIns="0" rIns="0" bIns="0" rtlCol="0" anchor="t"/>
          <a:lstStyle/>
          <a:p>
            <a:pPr algn="l" indent="0" marL="0">
              <a:lnSpc>
                <a:spcPts val="2300"/>
              </a:lnSpc>
              <a:buNone/>
            </a:pPr>
            <a:r>
              <a:rPr lang="en-US" sz="1800" b="1" dirty="0">
                <a:solidFill>
                  <a:srgbClr val="D9E1FF"/>
                </a:solidFill>
                <a:latin typeface="Syne Bold" pitchFamily="34" charset="0"/>
                <a:ea typeface="Syne Bold" pitchFamily="34" charset="-122"/>
                <a:cs typeface="Syne Bold" pitchFamily="34" charset="-120"/>
              </a:rPr>
              <a:t>Performance Metrics</a:t>
            </a:r>
            <a:endParaRPr lang="en-US" sz="1800" dirty="0"/>
          </a:p>
        </p:txBody>
      </p:sp>
      <p:sp>
        <p:nvSpPr>
          <p:cNvPr id="19" name="Text 16"/>
          <p:cNvSpPr/>
          <p:nvPr/>
        </p:nvSpPr>
        <p:spPr>
          <a:xfrm>
            <a:off x="2095262" y="6682502"/>
            <a:ext cx="6350318" cy="638413"/>
          </a:xfrm>
          <a:prstGeom prst="rect">
            <a:avLst/>
          </a:prstGeom>
          <a:noFill/>
          <a:ln/>
        </p:spPr>
        <p:txBody>
          <a:bodyPr wrap="square" lIns="0" tIns="0" rIns="0" bIns="0" rtlCol="0" anchor="t"/>
          <a:lstStyle/>
          <a:p>
            <a:pPr algn="l" indent="0" marL="0">
              <a:lnSpc>
                <a:spcPts val="2500"/>
              </a:lnSpc>
              <a:buNone/>
            </a:pPr>
            <a:r>
              <a:rPr lang="en-US" sz="1550" dirty="0">
                <a:solidFill>
                  <a:srgbClr val="D9E1FF"/>
                </a:solidFill>
                <a:latin typeface="Arimo" pitchFamily="34" charset="0"/>
                <a:ea typeface="Arimo" pitchFamily="34" charset="-122"/>
                <a:cs typeface="Arimo" pitchFamily="34" charset="-120"/>
              </a:rPr>
              <a:t>The Random Forest model's performance is evaluated using the same metrics as the Logistic Regression model.</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7679" y="646033"/>
            <a:ext cx="7721441" cy="1793438"/>
          </a:xfrm>
          <a:prstGeom prst="rect">
            <a:avLst/>
          </a:prstGeom>
          <a:noFill/>
          <a:ln/>
        </p:spPr>
        <p:txBody>
          <a:bodyPr wrap="square" lIns="0" tIns="0" rIns="0" bIns="0" rtlCol="0" anchor="t"/>
          <a:lstStyle/>
          <a:p>
            <a:pPr indent="0" marL="0">
              <a:lnSpc>
                <a:spcPts val="4700"/>
              </a:lnSpc>
              <a:buNone/>
            </a:pPr>
            <a:r>
              <a:rPr lang="en-US" sz="3750" b="1" dirty="0">
                <a:solidFill>
                  <a:srgbClr val="FFFFFF"/>
                </a:solidFill>
                <a:latin typeface="Syne Bold" pitchFamily="34" charset="0"/>
                <a:ea typeface="Syne Bold" pitchFamily="34" charset="-122"/>
                <a:cs typeface="Syne Bold" pitchFamily="34" charset="-120"/>
              </a:rPr>
              <a:t>Gradient Boosting Model: Methodology and Performance</a:t>
            </a:r>
            <a:endParaRPr lang="en-US" sz="3750" dirty="0"/>
          </a:p>
        </p:txBody>
      </p:sp>
      <p:sp>
        <p:nvSpPr>
          <p:cNvPr id="4" name="Shape 1"/>
          <p:cNvSpPr/>
          <p:nvPr/>
        </p:nvSpPr>
        <p:spPr>
          <a:xfrm>
            <a:off x="6491049" y="2744272"/>
            <a:ext cx="22860" cy="4839176"/>
          </a:xfrm>
          <a:prstGeom prst="roundRect">
            <a:avLst>
              <a:gd name="adj" fmla="val 133370"/>
            </a:avLst>
          </a:prstGeom>
          <a:solidFill>
            <a:srgbClr val="44426B"/>
          </a:solidFill>
          <a:ln/>
        </p:spPr>
      </p:sp>
      <p:sp>
        <p:nvSpPr>
          <p:cNvPr id="5" name="Shape 2"/>
          <p:cNvSpPr/>
          <p:nvPr/>
        </p:nvSpPr>
        <p:spPr>
          <a:xfrm>
            <a:off x="6708279" y="3190042"/>
            <a:ext cx="711279" cy="22860"/>
          </a:xfrm>
          <a:prstGeom prst="roundRect">
            <a:avLst>
              <a:gd name="adj" fmla="val 133370"/>
            </a:avLst>
          </a:prstGeom>
          <a:solidFill>
            <a:srgbClr val="44426B"/>
          </a:solidFill>
          <a:ln/>
        </p:spPr>
      </p:sp>
      <p:sp>
        <p:nvSpPr>
          <p:cNvPr id="6" name="Shape 3"/>
          <p:cNvSpPr/>
          <p:nvPr/>
        </p:nvSpPr>
        <p:spPr>
          <a:xfrm>
            <a:off x="6273820" y="2972872"/>
            <a:ext cx="457319" cy="457319"/>
          </a:xfrm>
          <a:prstGeom prst="roundRect">
            <a:avLst>
              <a:gd name="adj" fmla="val 6667"/>
            </a:avLst>
          </a:prstGeom>
          <a:solidFill>
            <a:srgbClr val="2B2952"/>
          </a:solidFill>
          <a:ln/>
        </p:spPr>
      </p:sp>
      <p:sp>
        <p:nvSpPr>
          <p:cNvPr id="7" name="Text 4"/>
          <p:cNvSpPr/>
          <p:nvPr/>
        </p:nvSpPr>
        <p:spPr>
          <a:xfrm>
            <a:off x="6446460" y="3058001"/>
            <a:ext cx="111919" cy="286941"/>
          </a:xfrm>
          <a:prstGeom prst="rect">
            <a:avLst/>
          </a:prstGeom>
          <a:noFill/>
          <a:ln/>
        </p:spPr>
        <p:txBody>
          <a:bodyPr wrap="none" lIns="0" tIns="0" rIns="0" bIns="0" rtlCol="0" anchor="t"/>
          <a:lstStyle/>
          <a:p>
            <a:pPr algn="ctr" indent="0" marL="0">
              <a:lnSpc>
                <a:spcPts val="2250"/>
              </a:lnSpc>
              <a:buNone/>
            </a:pPr>
            <a:r>
              <a:rPr lang="en-US" sz="2250" b="1" dirty="0">
                <a:solidFill>
                  <a:srgbClr val="D9E1FF"/>
                </a:solidFill>
                <a:latin typeface="Syne Bold" pitchFamily="34" charset="0"/>
                <a:ea typeface="Syne Bold" pitchFamily="34" charset="-122"/>
                <a:cs typeface="Syne Bold" pitchFamily="34" charset="-120"/>
              </a:rPr>
              <a:t>1</a:t>
            </a:r>
            <a:endParaRPr lang="en-US" sz="2250" dirty="0"/>
          </a:p>
        </p:txBody>
      </p:sp>
      <p:sp>
        <p:nvSpPr>
          <p:cNvPr id="8" name="Text 5"/>
          <p:cNvSpPr/>
          <p:nvPr/>
        </p:nvSpPr>
        <p:spPr>
          <a:xfrm>
            <a:off x="7620357" y="2947511"/>
            <a:ext cx="2391251" cy="298847"/>
          </a:xfrm>
          <a:prstGeom prst="rect">
            <a:avLst/>
          </a:prstGeom>
          <a:noFill/>
          <a:ln/>
        </p:spPr>
        <p:txBody>
          <a:bodyPr wrap="none" lIns="0" tIns="0" rIns="0" bIns="0" rtlCol="0" anchor="t"/>
          <a:lstStyle/>
          <a:p>
            <a:pPr algn="l" indent="0" marL="0">
              <a:lnSpc>
                <a:spcPts val="2350"/>
              </a:lnSpc>
              <a:buNone/>
            </a:pPr>
            <a:r>
              <a:rPr lang="en-US" sz="1850" b="1" dirty="0">
                <a:solidFill>
                  <a:srgbClr val="D9E1FF"/>
                </a:solidFill>
                <a:latin typeface="Syne Bold" pitchFamily="34" charset="0"/>
                <a:ea typeface="Syne Bold" pitchFamily="34" charset="-122"/>
                <a:cs typeface="Syne Bold" pitchFamily="34" charset="-120"/>
              </a:rPr>
              <a:t>Model Structure</a:t>
            </a:r>
            <a:endParaRPr lang="en-US" sz="1850" dirty="0"/>
          </a:p>
        </p:txBody>
      </p:sp>
      <p:sp>
        <p:nvSpPr>
          <p:cNvPr id="9" name="Text 6"/>
          <p:cNvSpPr/>
          <p:nvPr/>
        </p:nvSpPr>
        <p:spPr>
          <a:xfrm>
            <a:off x="7620357" y="3368278"/>
            <a:ext cx="6298763" cy="650319"/>
          </a:xfrm>
          <a:prstGeom prst="rect">
            <a:avLst/>
          </a:prstGeom>
          <a:noFill/>
          <a:ln/>
        </p:spPr>
        <p:txBody>
          <a:bodyPr wrap="square" lIns="0" tIns="0" rIns="0" bIns="0" rtlCol="0" anchor="t"/>
          <a:lstStyle/>
          <a:p>
            <a:pPr algn="l" indent="0" marL="0">
              <a:lnSpc>
                <a:spcPts val="2550"/>
              </a:lnSpc>
              <a:buNone/>
            </a:pPr>
            <a:r>
              <a:rPr lang="en-US" sz="1600" dirty="0">
                <a:solidFill>
                  <a:srgbClr val="D9E1FF"/>
                </a:solidFill>
                <a:latin typeface="Arimo" pitchFamily="34" charset="0"/>
                <a:ea typeface="Arimo" pitchFamily="34" charset="-122"/>
                <a:cs typeface="Arimo" pitchFamily="34" charset="-120"/>
              </a:rPr>
              <a:t>Gradient Boosting is an iterative ensemble method that combines multiple weak predictive models to create a strong one.</a:t>
            </a:r>
            <a:endParaRPr lang="en-US" sz="1600" dirty="0"/>
          </a:p>
        </p:txBody>
      </p:sp>
      <p:sp>
        <p:nvSpPr>
          <p:cNvPr id="10" name="Shape 7"/>
          <p:cNvSpPr/>
          <p:nvPr/>
        </p:nvSpPr>
        <p:spPr>
          <a:xfrm>
            <a:off x="6708279" y="4870847"/>
            <a:ext cx="711279" cy="22860"/>
          </a:xfrm>
          <a:prstGeom prst="roundRect">
            <a:avLst>
              <a:gd name="adj" fmla="val 133370"/>
            </a:avLst>
          </a:prstGeom>
          <a:solidFill>
            <a:srgbClr val="44426B"/>
          </a:solidFill>
          <a:ln/>
        </p:spPr>
      </p:sp>
      <p:sp>
        <p:nvSpPr>
          <p:cNvPr id="11" name="Shape 8"/>
          <p:cNvSpPr/>
          <p:nvPr/>
        </p:nvSpPr>
        <p:spPr>
          <a:xfrm>
            <a:off x="6273820" y="4653677"/>
            <a:ext cx="457319" cy="457319"/>
          </a:xfrm>
          <a:prstGeom prst="roundRect">
            <a:avLst>
              <a:gd name="adj" fmla="val 6667"/>
            </a:avLst>
          </a:prstGeom>
          <a:solidFill>
            <a:srgbClr val="2B2952"/>
          </a:solidFill>
          <a:ln/>
        </p:spPr>
      </p:sp>
      <p:sp>
        <p:nvSpPr>
          <p:cNvPr id="12" name="Text 9"/>
          <p:cNvSpPr/>
          <p:nvPr/>
        </p:nvSpPr>
        <p:spPr>
          <a:xfrm>
            <a:off x="6412885" y="4738807"/>
            <a:ext cx="179070" cy="286941"/>
          </a:xfrm>
          <a:prstGeom prst="rect">
            <a:avLst/>
          </a:prstGeom>
          <a:noFill/>
          <a:ln/>
        </p:spPr>
        <p:txBody>
          <a:bodyPr wrap="none" lIns="0" tIns="0" rIns="0" bIns="0" rtlCol="0" anchor="t"/>
          <a:lstStyle/>
          <a:p>
            <a:pPr algn="ctr" indent="0" marL="0">
              <a:lnSpc>
                <a:spcPts val="2250"/>
              </a:lnSpc>
              <a:buNone/>
            </a:pPr>
            <a:r>
              <a:rPr lang="en-US" sz="2250" b="1" dirty="0">
                <a:solidFill>
                  <a:srgbClr val="D9E1FF"/>
                </a:solidFill>
                <a:latin typeface="Syne Bold" pitchFamily="34" charset="0"/>
                <a:ea typeface="Syne Bold" pitchFamily="34" charset="-122"/>
                <a:cs typeface="Syne Bold" pitchFamily="34" charset="-120"/>
              </a:rPr>
              <a:t>2</a:t>
            </a:r>
            <a:endParaRPr lang="en-US" sz="2250" dirty="0"/>
          </a:p>
        </p:txBody>
      </p:sp>
      <p:sp>
        <p:nvSpPr>
          <p:cNvPr id="13" name="Text 10"/>
          <p:cNvSpPr/>
          <p:nvPr/>
        </p:nvSpPr>
        <p:spPr>
          <a:xfrm>
            <a:off x="7620357" y="4628317"/>
            <a:ext cx="3132177" cy="298847"/>
          </a:xfrm>
          <a:prstGeom prst="rect">
            <a:avLst/>
          </a:prstGeom>
          <a:noFill/>
          <a:ln/>
        </p:spPr>
        <p:txBody>
          <a:bodyPr wrap="none" lIns="0" tIns="0" rIns="0" bIns="0" rtlCol="0" anchor="t"/>
          <a:lstStyle/>
          <a:p>
            <a:pPr algn="l" indent="0" marL="0">
              <a:lnSpc>
                <a:spcPts val="2350"/>
              </a:lnSpc>
              <a:buNone/>
            </a:pPr>
            <a:r>
              <a:rPr lang="en-US" sz="1850" b="1" dirty="0">
                <a:solidFill>
                  <a:srgbClr val="D9E1FF"/>
                </a:solidFill>
                <a:latin typeface="Syne Bold" pitchFamily="34" charset="0"/>
                <a:ea typeface="Syne Bold" pitchFamily="34" charset="-122"/>
                <a:cs typeface="Syne Bold" pitchFamily="34" charset="-120"/>
              </a:rPr>
              <a:t>Hyperparameter Tuning</a:t>
            </a:r>
            <a:endParaRPr lang="en-US" sz="1850" dirty="0"/>
          </a:p>
        </p:txBody>
      </p:sp>
      <p:sp>
        <p:nvSpPr>
          <p:cNvPr id="14" name="Text 11"/>
          <p:cNvSpPr/>
          <p:nvPr/>
        </p:nvSpPr>
        <p:spPr>
          <a:xfrm>
            <a:off x="7620357" y="5049083"/>
            <a:ext cx="6298763" cy="650319"/>
          </a:xfrm>
          <a:prstGeom prst="rect">
            <a:avLst/>
          </a:prstGeom>
          <a:noFill/>
          <a:ln/>
        </p:spPr>
        <p:txBody>
          <a:bodyPr wrap="square" lIns="0" tIns="0" rIns="0" bIns="0" rtlCol="0" anchor="t"/>
          <a:lstStyle/>
          <a:p>
            <a:pPr algn="l" indent="0" marL="0">
              <a:lnSpc>
                <a:spcPts val="2550"/>
              </a:lnSpc>
              <a:buNone/>
            </a:pPr>
            <a:r>
              <a:rPr lang="en-US" sz="1600" dirty="0">
                <a:solidFill>
                  <a:srgbClr val="D9E1FF"/>
                </a:solidFill>
                <a:latin typeface="Arimo" pitchFamily="34" charset="0"/>
                <a:ea typeface="Arimo" pitchFamily="34" charset="-122"/>
                <a:cs typeface="Arimo" pitchFamily="34" charset="-120"/>
              </a:rPr>
              <a:t>The model's hyperparameters, such as learning rate and tree depth, are optimized grid search CV to achieve the best performance.</a:t>
            </a:r>
            <a:endParaRPr lang="en-US" sz="1600" dirty="0"/>
          </a:p>
        </p:txBody>
      </p:sp>
      <p:sp>
        <p:nvSpPr>
          <p:cNvPr id="15" name="Shape 12"/>
          <p:cNvSpPr/>
          <p:nvPr/>
        </p:nvSpPr>
        <p:spPr>
          <a:xfrm>
            <a:off x="6708279" y="6551652"/>
            <a:ext cx="711279" cy="22860"/>
          </a:xfrm>
          <a:prstGeom prst="roundRect">
            <a:avLst>
              <a:gd name="adj" fmla="val 133370"/>
            </a:avLst>
          </a:prstGeom>
          <a:solidFill>
            <a:srgbClr val="44426B"/>
          </a:solidFill>
          <a:ln/>
        </p:spPr>
      </p:sp>
      <p:sp>
        <p:nvSpPr>
          <p:cNvPr id="16" name="Shape 13"/>
          <p:cNvSpPr/>
          <p:nvPr/>
        </p:nvSpPr>
        <p:spPr>
          <a:xfrm>
            <a:off x="6273820" y="6334482"/>
            <a:ext cx="457319" cy="457319"/>
          </a:xfrm>
          <a:prstGeom prst="roundRect">
            <a:avLst>
              <a:gd name="adj" fmla="val 6667"/>
            </a:avLst>
          </a:prstGeom>
          <a:solidFill>
            <a:srgbClr val="2B2952"/>
          </a:solidFill>
          <a:ln/>
        </p:spPr>
      </p:sp>
      <p:sp>
        <p:nvSpPr>
          <p:cNvPr id="17" name="Text 14"/>
          <p:cNvSpPr/>
          <p:nvPr/>
        </p:nvSpPr>
        <p:spPr>
          <a:xfrm>
            <a:off x="6410504" y="6419612"/>
            <a:ext cx="183952" cy="286941"/>
          </a:xfrm>
          <a:prstGeom prst="rect">
            <a:avLst/>
          </a:prstGeom>
          <a:noFill/>
          <a:ln/>
        </p:spPr>
        <p:txBody>
          <a:bodyPr wrap="none" lIns="0" tIns="0" rIns="0" bIns="0" rtlCol="0" anchor="t"/>
          <a:lstStyle/>
          <a:p>
            <a:pPr algn="ctr" indent="0" marL="0">
              <a:lnSpc>
                <a:spcPts val="2250"/>
              </a:lnSpc>
              <a:buNone/>
            </a:pPr>
            <a:r>
              <a:rPr lang="en-US" sz="2250" b="1" dirty="0">
                <a:solidFill>
                  <a:srgbClr val="D9E1FF"/>
                </a:solidFill>
                <a:latin typeface="Syne Bold" pitchFamily="34" charset="0"/>
                <a:ea typeface="Syne Bold" pitchFamily="34" charset="-122"/>
                <a:cs typeface="Syne Bold" pitchFamily="34" charset="-120"/>
              </a:rPr>
              <a:t>3</a:t>
            </a:r>
            <a:endParaRPr lang="en-US" sz="2250" dirty="0"/>
          </a:p>
        </p:txBody>
      </p:sp>
      <p:sp>
        <p:nvSpPr>
          <p:cNvPr id="18" name="Text 15"/>
          <p:cNvSpPr/>
          <p:nvPr/>
        </p:nvSpPr>
        <p:spPr>
          <a:xfrm>
            <a:off x="7620357" y="6309122"/>
            <a:ext cx="2447925" cy="298847"/>
          </a:xfrm>
          <a:prstGeom prst="rect">
            <a:avLst/>
          </a:prstGeom>
          <a:noFill/>
          <a:ln/>
        </p:spPr>
        <p:txBody>
          <a:bodyPr wrap="none" lIns="0" tIns="0" rIns="0" bIns="0" rtlCol="0" anchor="t"/>
          <a:lstStyle/>
          <a:p>
            <a:pPr algn="l" indent="0" marL="0">
              <a:lnSpc>
                <a:spcPts val="2350"/>
              </a:lnSpc>
              <a:buNone/>
            </a:pPr>
            <a:r>
              <a:rPr lang="en-US" sz="1850" b="1" dirty="0">
                <a:solidFill>
                  <a:srgbClr val="D9E1FF"/>
                </a:solidFill>
                <a:latin typeface="Syne Bold" pitchFamily="34" charset="0"/>
                <a:ea typeface="Syne Bold" pitchFamily="34" charset="-122"/>
                <a:cs typeface="Syne Bold" pitchFamily="34" charset="-120"/>
              </a:rPr>
              <a:t>Evaluation Metrics</a:t>
            </a:r>
            <a:endParaRPr lang="en-US" sz="1850" dirty="0"/>
          </a:p>
        </p:txBody>
      </p:sp>
      <p:sp>
        <p:nvSpPr>
          <p:cNvPr id="19" name="Text 16"/>
          <p:cNvSpPr/>
          <p:nvPr/>
        </p:nvSpPr>
        <p:spPr>
          <a:xfrm>
            <a:off x="7620357" y="6729889"/>
            <a:ext cx="6298763" cy="650319"/>
          </a:xfrm>
          <a:prstGeom prst="rect">
            <a:avLst/>
          </a:prstGeom>
          <a:noFill/>
          <a:ln/>
        </p:spPr>
        <p:txBody>
          <a:bodyPr wrap="square" lIns="0" tIns="0" rIns="0" bIns="0" rtlCol="0" anchor="t"/>
          <a:lstStyle/>
          <a:p>
            <a:pPr algn="l" indent="0" marL="0">
              <a:lnSpc>
                <a:spcPts val="2550"/>
              </a:lnSpc>
              <a:buNone/>
            </a:pPr>
            <a:r>
              <a:rPr lang="en-US" sz="1600" dirty="0">
                <a:solidFill>
                  <a:srgbClr val="D9E1FF"/>
                </a:solidFill>
                <a:latin typeface="Arimo" pitchFamily="34" charset="0"/>
                <a:ea typeface="Arimo" pitchFamily="34" charset="-122"/>
                <a:cs typeface="Arimo" pitchFamily="34" charset="-120"/>
              </a:rPr>
              <a:t>The Gradient Boosting model's performance is assessed using the same metrics as the previous models.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2024-11-08T22:42:36Z</dcterms:created>
  <dcterms:modified xsi:type="dcterms:W3CDTF">2024-11-08T22:42:36Z</dcterms:modified>
</cp:coreProperties>
</file>